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88" r:id="rId3"/>
    <p:sldId id="257" r:id="rId4"/>
    <p:sldId id="289" r:id="rId5"/>
    <p:sldId id="290" r:id="rId6"/>
    <p:sldId id="258" r:id="rId7"/>
    <p:sldId id="284" r:id="rId8"/>
    <p:sldId id="276" r:id="rId9"/>
    <p:sldId id="259" r:id="rId10"/>
    <p:sldId id="283" r:id="rId11"/>
    <p:sldId id="282" r:id="rId12"/>
    <p:sldId id="260" r:id="rId13"/>
    <p:sldId id="261" r:id="rId14"/>
    <p:sldId id="280" r:id="rId15"/>
    <p:sldId id="262" r:id="rId16"/>
    <p:sldId id="277" r:id="rId17"/>
    <p:sldId id="263" r:id="rId18"/>
    <p:sldId id="285" r:id="rId19"/>
    <p:sldId id="286" r:id="rId20"/>
    <p:sldId id="278" r:id="rId21"/>
    <p:sldId id="264" r:id="rId22"/>
    <p:sldId id="287" r:id="rId23"/>
    <p:sldId id="265" r:id="rId24"/>
    <p:sldId id="266" r:id="rId25"/>
    <p:sldId id="279" r:id="rId26"/>
    <p:sldId id="267" r:id="rId27"/>
    <p:sldId id="268" r:id="rId28"/>
    <p:sldId id="271" r:id="rId29"/>
    <p:sldId id="270" r:id="rId30"/>
    <p:sldId id="269" r:id="rId31"/>
    <p:sldId id="272" r:id="rId32"/>
    <p:sldId id="273" r:id="rId33"/>
    <p:sldId id="274"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1" d="100"/>
          <a:sy n="81" d="100"/>
        </p:scale>
        <p:origin x="8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4721169-D306-48EE-AD0C-DA6A7B097C79}" type="datetimeFigureOut">
              <a:rPr lang="ar-IQ" smtClean="0"/>
              <a:pPr/>
              <a:t>13/12/1442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FE86240-8ADD-4C33-A3AC-7D3BCCC8D09A}" type="slidenum">
              <a:rPr lang="ar-IQ" smtClean="0"/>
              <a:pPr/>
              <a:t>‹#›</a:t>
            </a:fld>
            <a:endParaRPr lang="ar-IQ"/>
          </a:p>
        </p:txBody>
      </p:sp>
    </p:spTree>
    <p:extLst>
      <p:ext uri="{BB962C8B-B14F-4D97-AF65-F5344CB8AC3E}">
        <p14:creationId xmlns:p14="http://schemas.microsoft.com/office/powerpoint/2010/main" val="18108062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AF0CFC5-564F-440C-8E60-2405697375EE}" type="slidenum">
              <a:rPr lang="en-US" smtClean="0"/>
              <a:pPr/>
              <a:t>11</a:t>
            </a:fld>
            <a:endParaRPr lang="en-US"/>
          </a:p>
        </p:txBody>
      </p:sp>
    </p:spTree>
    <p:extLst>
      <p:ext uri="{BB962C8B-B14F-4D97-AF65-F5344CB8AC3E}">
        <p14:creationId xmlns:p14="http://schemas.microsoft.com/office/powerpoint/2010/main" val="269083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1D8BD707-D9CF-40AE-B4C6-C98DA3205C09}" type="datetimeFigureOut">
              <a:rPr lang="en-US" smtClean="0"/>
              <a:pPr/>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1D8BD707-D9CF-40AE-B4C6-C98DA3205C09}" type="datetimeFigureOut">
              <a:rPr lang="en-US" smtClean="0"/>
              <a:pPr/>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1D8BD707-D9CF-40AE-B4C6-C98DA3205C09}" type="datetimeFigureOut">
              <a:rPr lang="en-US" smtClean="0"/>
              <a:pPr/>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7/22/2021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normAutofit lnSpcReduction="10000"/>
          </a:bodyPr>
          <a:lstStyle/>
          <a:p>
            <a:pPr algn="l"/>
            <a:r>
              <a:rPr lang="en-US" sz="2800" b="1" dirty="0" err="1">
                <a:solidFill>
                  <a:schemeClr val="accent2"/>
                </a:solidFill>
              </a:rPr>
              <a:t>Lec</a:t>
            </a:r>
            <a:r>
              <a:rPr lang="en-US" sz="2800" b="1" dirty="0">
                <a:solidFill>
                  <a:schemeClr val="accent2"/>
                </a:solidFill>
              </a:rPr>
              <a:t>. 2</a:t>
            </a:r>
            <a:r>
              <a:rPr lang="en-US" sz="2800" dirty="0">
                <a:solidFill>
                  <a:schemeClr val="accent2"/>
                </a:solidFill>
              </a:rPr>
              <a:t>                            </a:t>
            </a:r>
            <a:r>
              <a:rPr lang="en-US" sz="2800" b="1" dirty="0">
                <a:solidFill>
                  <a:schemeClr val="accent2"/>
                </a:solidFill>
              </a:rPr>
              <a:t>Dental radiology</a:t>
            </a:r>
            <a:endParaRPr lang="en-US" sz="2800" dirty="0">
              <a:solidFill>
                <a:schemeClr val="accent2"/>
              </a:solidFill>
            </a:endParaRPr>
          </a:p>
          <a:p>
            <a:r>
              <a:rPr lang="en-US" sz="2800" b="1" dirty="0"/>
              <a:t>History</a:t>
            </a:r>
            <a:endParaRPr lang="en-US" sz="2800" dirty="0"/>
          </a:p>
          <a:p>
            <a:r>
              <a:rPr lang="en-US" sz="2800" dirty="0"/>
              <a:t>   In 1895, Roentgen discovered the first example of ionizing radiation, x-rays. The key to Roentgens discovery was a device called a Crooke’s tube, which was a glass envelope under high vacuum, with a wire element at one end forming the cathode, and a heavy copper target at the other end forming the anode. When a high voltage was applied to the electrodes, electrons formed at the cathode would be pulled towards the anode and strike the copper with very high energy. Roentgen discovered that very penetrating radiations were produced from the anode, which he called x- rays (the symbol </a:t>
            </a:r>
            <a:r>
              <a:rPr lang="en-US" sz="2800" i="1" dirty="0"/>
              <a:t>x</a:t>
            </a:r>
            <a:r>
              <a:rPr lang="en-US" sz="2800" dirty="0"/>
              <a:t> refers to the unknown because it was unknown form of radiation for him).</a:t>
            </a:r>
          </a:p>
          <a:p>
            <a:endParaRPr lang="ar-IQ" dirty="0"/>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Protecting Housing</a:t>
            </a:r>
          </a:p>
        </p:txBody>
      </p:sp>
      <p:pic>
        <p:nvPicPr>
          <p:cNvPr id="6" name="Content Placeholder 5" descr="06-21"/>
          <p:cNvPicPr>
            <a:picLocks noGrp="1" noChangeAspect="1" noChangeArrowheads="1"/>
          </p:cNvPicPr>
          <p:nvPr>
            <p:ph idx="1"/>
          </p:nvPr>
        </p:nvPicPr>
        <p:blipFill>
          <a:blip r:embed="rId2" cstate="print"/>
          <a:srcRect/>
          <a:stretch>
            <a:fillRect/>
          </a:stretch>
        </p:blipFill>
        <p:spPr bwMode="auto">
          <a:xfrm>
            <a:off x="1397000" y="2132012"/>
            <a:ext cx="6350000" cy="3644900"/>
          </a:xfrm>
          <a:prstGeom prst="rect">
            <a:avLst/>
          </a:prstGeom>
          <a:noFill/>
        </p:spPr>
      </p:pic>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Times New Roman" pitchFamily="18" charset="0"/>
                <a:cs typeface="Times New Roman" pitchFamily="18" charset="0"/>
              </a:rPr>
              <a:t>X-Ray Tube: -</a:t>
            </a:r>
          </a:p>
        </p:txBody>
      </p:sp>
      <p:pic>
        <p:nvPicPr>
          <p:cNvPr id="4" name="Content Placeholder 3" descr="dIAGRAM2.png"/>
          <p:cNvPicPr>
            <a:picLocks noGrp="1" noChangeAspect="1"/>
          </p:cNvPicPr>
          <p:nvPr>
            <p:ph idx="1"/>
          </p:nvPr>
        </p:nvPicPr>
        <p:blipFill>
          <a:blip r:embed="rId3" cstate="print"/>
          <a:stretch>
            <a:fillRect/>
          </a:stretch>
        </p:blipFill>
        <p:spPr>
          <a:xfrm>
            <a:off x="762000" y="1371601"/>
            <a:ext cx="7696200" cy="4191000"/>
          </a:xfrm>
        </p:spPr>
      </p:pic>
      <p:sp>
        <p:nvSpPr>
          <p:cNvPr id="6" name="TextBox 5"/>
          <p:cNvSpPr txBox="1"/>
          <p:nvPr/>
        </p:nvSpPr>
        <p:spPr>
          <a:xfrm>
            <a:off x="1981200" y="1371600"/>
            <a:ext cx="1828800" cy="646331"/>
          </a:xfrm>
          <a:prstGeom prst="rect">
            <a:avLst/>
          </a:prstGeom>
          <a:noFill/>
        </p:spPr>
        <p:txBody>
          <a:bodyPr wrap="square" rtlCol="0">
            <a:spAutoFit/>
          </a:bodyPr>
          <a:lstStyle/>
          <a:p>
            <a:r>
              <a:rPr lang="en-US" dirty="0">
                <a:solidFill>
                  <a:schemeClr val="bg1"/>
                </a:solidFill>
              </a:rPr>
              <a:t>vacuum</a:t>
            </a:r>
          </a:p>
          <a:p>
            <a:endParaRPr lang="en-US" dirty="0">
              <a:solidFill>
                <a:schemeClr val="bg1"/>
              </a:solidFill>
            </a:endParaRPr>
          </a:p>
        </p:txBody>
      </p:sp>
      <p:sp>
        <p:nvSpPr>
          <p:cNvPr id="7" name="TextBox 6"/>
          <p:cNvSpPr txBox="1"/>
          <p:nvPr/>
        </p:nvSpPr>
        <p:spPr>
          <a:xfrm>
            <a:off x="1371601" y="4800600"/>
            <a:ext cx="2209799" cy="369332"/>
          </a:xfrm>
          <a:prstGeom prst="rect">
            <a:avLst/>
          </a:prstGeom>
          <a:noFill/>
        </p:spPr>
        <p:txBody>
          <a:bodyPr wrap="square" rtlCol="0">
            <a:spAutoFit/>
          </a:bodyPr>
          <a:lstStyle/>
          <a:p>
            <a:r>
              <a:rPr lang="en-US" dirty="0">
                <a:solidFill>
                  <a:schemeClr val="bg1"/>
                </a:solidFill>
              </a:rPr>
              <a:t>Protection housing</a:t>
            </a:r>
          </a:p>
        </p:txBody>
      </p:sp>
      <p:sp>
        <p:nvSpPr>
          <p:cNvPr id="8" name="TextBox 7"/>
          <p:cNvSpPr txBox="1"/>
          <p:nvPr/>
        </p:nvSpPr>
        <p:spPr>
          <a:xfrm>
            <a:off x="4343400" y="5181600"/>
            <a:ext cx="2133600" cy="369332"/>
          </a:xfrm>
          <a:prstGeom prst="rect">
            <a:avLst/>
          </a:prstGeom>
          <a:noFill/>
        </p:spPr>
        <p:txBody>
          <a:bodyPr wrap="square" rtlCol="0">
            <a:spAutoFit/>
          </a:bodyPr>
          <a:lstStyle/>
          <a:p>
            <a:r>
              <a:rPr lang="en-US" dirty="0">
                <a:solidFill>
                  <a:schemeClr val="bg1"/>
                </a:solidFill>
              </a:rPr>
              <a:t>Projectile electron</a:t>
            </a: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normAutofit fontScale="92500"/>
          </a:bodyPr>
          <a:lstStyle/>
          <a:p>
            <a:r>
              <a:rPr lang="en-US" dirty="0"/>
              <a:t> </a:t>
            </a:r>
          </a:p>
          <a:p>
            <a:r>
              <a:rPr lang="en-US" dirty="0">
                <a:solidFill>
                  <a:schemeClr val="accent2"/>
                </a:solidFill>
              </a:rPr>
              <a:t>-</a:t>
            </a:r>
            <a:r>
              <a:rPr lang="en-US" b="1" dirty="0">
                <a:solidFill>
                  <a:schemeClr val="accent2"/>
                </a:solidFill>
              </a:rPr>
              <a:t>X-ray tube</a:t>
            </a:r>
            <a:r>
              <a:rPr lang="en-US" dirty="0">
                <a:solidFill>
                  <a:schemeClr val="accent2"/>
                </a:solidFill>
              </a:rPr>
              <a:t>: </a:t>
            </a:r>
            <a:r>
              <a:rPr lang="en-US" sz="2400" dirty="0"/>
              <a:t>Or the heart of x-ray generating system</a:t>
            </a:r>
            <a:r>
              <a:rPr lang="en-US" dirty="0"/>
              <a:t>.</a:t>
            </a:r>
            <a:endParaRPr lang="en-US" sz="2400" dirty="0"/>
          </a:p>
          <a:p>
            <a:r>
              <a:rPr lang="en-US" sz="2400" dirty="0">
                <a:solidFill>
                  <a:schemeClr val="accent2"/>
                </a:solidFill>
              </a:rPr>
              <a:t>-</a:t>
            </a:r>
            <a:r>
              <a:rPr lang="en-US" sz="2400" b="1" dirty="0">
                <a:solidFill>
                  <a:schemeClr val="accent2"/>
                </a:solidFill>
              </a:rPr>
              <a:t>Transformer</a:t>
            </a:r>
            <a:r>
              <a:rPr lang="en-US" sz="2400" dirty="0">
                <a:solidFill>
                  <a:schemeClr val="accent2"/>
                </a:solidFill>
              </a:rPr>
              <a:t>: </a:t>
            </a:r>
            <a:r>
              <a:rPr lang="en-US" sz="2400" dirty="0"/>
              <a:t>Is a device that</a:t>
            </a:r>
            <a:r>
              <a:rPr lang="en-US" sz="2400" b="1" dirty="0"/>
              <a:t> </a:t>
            </a:r>
            <a:r>
              <a:rPr lang="en-US" sz="2400" dirty="0"/>
              <a:t>alters the incoming electricity. three types:</a:t>
            </a:r>
          </a:p>
          <a:p>
            <a:r>
              <a:rPr lang="en-US" sz="2400" dirty="0"/>
              <a:t>a. step-down: is used to decrease the voltage from the incoming 110 or 220 volts to 3 to 5 volts required </a:t>
            </a:r>
          </a:p>
          <a:p>
            <a:r>
              <a:rPr lang="en-US" sz="2400" dirty="0"/>
              <a:t>b. step-up: is used to increase the voltage from the incoming 110 or 220 line voltage to the 65000 to 100’000 volts required.</a:t>
            </a:r>
          </a:p>
          <a:p>
            <a:r>
              <a:rPr lang="en-US" sz="2400" dirty="0"/>
              <a:t>c. auto transformer: serves as a voltage compensator that correct for minor fluctuations in the current.</a:t>
            </a:r>
          </a:p>
          <a:p>
            <a:r>
              <a:rPr lang="en-US" sz="2400" b="1" dirty="0">
                <a:solidFill>
                  <a:schemeClr val="accent2"/>
                </a:solidFill>
              </a:rPr>
              <a:t>-Filters</a:t>
            </a:r>
            <a:endParaRPr lang="en-US" sz="2400" dirty="0">
              <a:solidFill>
                <a:schemeClr val="accent2"/>
              </a:solidFill>
            </a:endParaRPr>
          </a:p>
          <a:p>
            <a:r>
              <a:rPr lang="en-US" sz="2400" dirty="0"/>
              <a:t>• aluminum sheets used to remove or filter out the longer, useless x-rays</a:t>
            </a:r>
          </a:p>
          <a:p>
            <a:r>
              <a:rPr lang="en-US" sz="2400" dirty="0"/>
              <a:t>• total filtration = </a:t>
            </a:r>
            <a:r>
              <a:rPr lang="en-US" sz="2400" dirty="0">
                <a:solidFill>
                  <a:srgbClr val="FF0000"/>
                </a:solidFill>
              </a:rPr>
              <a:t>inherent plus added</a:t>
            </a:r>
          </a:p>
          <a:p>
            <a:r>
              <a:rPr lang="en-US" sz="2400" dirty="0"/>
              <a:t>• 1.5 mm. aluminum </a:t>
            </a:r>
            <a:r>
              <a:rPr lang="en-US" sz="2400" dirty="0">
                <a:solidFill>
                  <a:srgbClr val="FF0000"/>
                </a:solidFill>
              </a:rPr>
              <a:t>69 or lower </a:t>
            </a:r>
            <a:r>
              <a:rPr lang="en-US" sz="2400" dirty="0" err="1"/>
              <a:t>kVp</a:t>
            </a:r>
            <a:endParaRPr lang="en-US" sz="2400" dirty="0"/>
          </a:p>
          <a:p>
            <a:r>
              <a:rPr lang="en-US" sz="2400" dirty="0"/>
              <a:t>• 2.5 mm. aluminum </a:t>
            </a:r>
            <a:r>
              <a:rPr lang="en-US" sz="2400" dirty="0">
                <a:solidFill>
                  <a:srgbClr val="FF0000"/>
                </a:solidFill>
              </a:rPr>
              <a:t>70 or higher </a:t>
            </a:r>
            <a:r>
              <a:rPr lang="en-US" sz="2400" dirty="0" err="1"/>
              <a:t>kVp</a:t>
            </a:r>
            <a:endParaRPr lang="ar-IQ" sz="2400" dirty="0"/>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normAutofit fontScale="70000" lnSpcReduction="20000"/>
          </a:bodyPr>
          <a:lstStyle/>
          <a:p>
            <a:r>
              <a:rPr lang="en-US" b="1" dirty="0">
                <a:solidFill>
                  <a:schemeClr val="accent2"/>
                </a:solidFill>
              </a:rPr>
              <a:t>Inherent filtration</a:t>
            </a:r>
            <a:r>
              <a:rPr lang="en-US" dirty="0">
                <a:solidFill>
                  <a:schemeClr val="accent2"/>
                </a:solidFill>
              </a:rPr>
              <a:t>:</a:t>
            </a:r>
            <a:r>
              <a:rPr lang="en-US" dirty="0"/>
              <a:t> include the glass window of the x-ray tube, the insulating oil, and the </a:t>
            </a:r>
            <a:r>
              <a:rPr lang="en-US" dirty="0" err="1"/>
              <a:t>tubehead</a:t>
            </a:r>
            <a:r>
              <a:rPr lang="en-US" dirty="0"/>
              <a:t> seal . Inherent filtration is equivalent to approximately 0.5 to </a:t>
            </a:r>
            <a:r>
              <a:rPr lang="en-US" dirty="0" smtClean="0"/>
              <a:t>2.0 </a:t>
            </a:r>
            <a:r>
              <a:rPr lang="en-US" dirty="0"/>
              <a:t>millimeter of aluminum.</a:t>
            </a:r>
          </a:p>
          <a:p>
            <a:r>
              <a:rPr lang="en-US" b="1" dirty="0">
                <a:solidFill>
                  <a:schemeClr val="accent2"/>
                </a:solidFill>
              </a:rPr>
              <a:t>Added filtration</a:t>
            </a:r>
            <a:r>
              <a:rPr lang="en-US" dirty="0">
                <a:solidFill>
                  <a:schemeClr val="accent2"/>
                </a:solidFill>
              </a:rPr>
              <a:t>: </a:t>
            </a:r>
            <a:r>
              <a:rPr lang="en-US" dirty="0"/>
              <a:t>refers to the placement of aluminum disks in the path of the x-ray beam between the collimator and the </a:t>
            </a:r>
            <a:r>
              <a:rPr lang="en-US" dirty="0" err="1"/>
              <a:t>tubehead</a:t>
            </a:r>
            <a:r>
              <a:rPr lang="en-US" dirty="0"/>
              <a:t> seal in the dental x-ray machine. The aluminum disks can be added in 0.5mm increments. The purpose of aluminum disks is to filter out the longer wavelength, low-energy x-rays from the x-ray beam.</a:t>
            </a:r>
          </a:p>
          <a:p>
            <a:pPr algn="l"/>
            <a:r>
              <a:rPr lang="en-US" b="1" dirty="0">
                <a:solidFill>
                  <a:schemeClr val="accent2"/>
                </a:solidFill>
              </a:rPr>
              <a:t>-Collimator</a:t>
            </a:r>
            <a:endParaRPr lang="en-US" dirty="0">
              <a:solidFill>
                <a:schemeClr val="accent2"/>
              </a:solidFill>
            </a:endParaRPr>
          </a:p>
          <a:p>
            <a:pPr algn="l"/>
            <a:r>
              <a:rPr lang="en-US" dirty="0"/>
              <a:t>• lead diaphragm</a:t>
            </a:r>
          </a:p>
          <a:p>
            <a:pPr algn="l"/>
            <a:r>
              <a:rPr lang="en-US" dirty="0"/>
              <a:t>• controls size and shape of x-rays</a:t>
            </a:r>
          </a:p>
          <a:p>
            <a:r>
              <a:rPr lang="en-US" dirty="0"/>
              <a:t>• A rectangular collimator restricts the size of x-ray beam to an area slightly larger than a size 2 intraoral film and significantly reduces patient exposure; while circular collimator produces a cone-shaped beam that is 2.75 inches in diameter (considerably larger than size 2 intraoral film)</a:t>
            </a:r>
          </a:p>
          <a:p>
            <a:r>
              <a:rPr lang="en-US" dirty="0"/>
              <a:t>-Position indicating device (PID): open-ended, lead lined cylinder that extends from the opening of the metal housing of the </a:t>
            </a:r>
            <a:r>
              <a:rPr lang="en-US" dirty="0" err="1"/>
              <a:t>tubehead</a:t>
            </a:r>
            <a:r>
              <a:rPr lang="en-US" dirty="0"/>
              <a:t>; it aims and shapes the x-ray beam. The PID is sometimes referred to as the cone</a:t>
            </a:r>
            <a:r>
              <a:rPr lang="en-US" i="1" dirty="0"/>
              <a:t>.</a:t>
            </a:r>
            <a:endParaRPr lang="en-US" dirty="0"/>
          </a:p>
          <a:p>
            <a:endParaRPr lang="ar-IQ"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cstate="print"/>
          <a:srcRect/>
          <a:stretch>
            <a:fillRect/>
          </a:stretch>
        </p:blipFill>
        <p:spPr bwMode="auto">
          <a:xfrm>
            <a:off x="1752601" y="1101598"/>
            <a:ext cx="5395022" cy="525475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r>
              <a:rPr lang="en-US" sz="2800" b="1" dirty="0">
                <a:solidFill>
                  <a:schemeClr val="accent2"/>
                </a:solidFill>
              </a:rPr>
              <a:t>THE X-RAY TUBE</a:t>
            </a:r>
            <a:br>
              <a:rPr lang="en-US" sz="2800" b="1" dirty="0">
                <a:solidFill>
                  <a:schemeClr val="accent2"/>
                </a:solidFill>
              </a:rPr>
            </a:br>
            <a:r>
              <a:rPr lang="en-US" sz="2800" b="1" dirty="0"/>
              <a:t>Function</a:t>
            </a:r>
            <a:r>
              <a:rPr lang="en-US" sz="2800" dirty="0"/>
              <a:t/>
            </a:r>
            <a:br>
              <a:rPr lang="en-US" sz="2800" dirty="0"/>
            </a:br>
            <a:r>
              <a:rPr lang="en-US" sz="2800" dirty="0"/>
              <a:t>    An x-ray tube is an energy converter. It receives electrical energy and converts it into two other forms: </a:t>
            </a:r>
            <a:r>
              <a:rPr lang="en-US" sz="2800" dirty="0">
                <a:solidFill>
                  <a:srgbClr val="FF0000"/>
                </a:solidFill>
              </a:rPr>
              <a:t>x-radiation and heat</a:t>
            </a:r>
            <a:r>
              <a:rPr lang="en-US" sz="2800" dirty="0"/>
              <a:t>. The heat is an undesirable byproduct. X-ray tubes are designed and constructed to maximize x-ray production and to dissipate heat as rapidly as possible.</a:t>
            </a:r>
            <a:br>
              <a:rPr lang="en-US" sz="2800" dirty="0"/>
            </a:br>
            <a:r>
              <a:rPr lang="en-US" sz="2800" dirty="0"/>
              <a:t>     The x-ray tube is a relatively simple electrical device typically containing two principle elements: a </a:t>
            </a:r>
            <a:r>
              <a:rPr lang="en-US" sz="2800" b="1" dirty="0"/>
              <a:t>cathode</a:t>
            </a:r>
            <a:r>
              <a:rPr lang="en-US" sz="2800" dirty="0"/>
              <a:t> and an </a:t>
            </a:r>
            <a:r>
              <a:rPr lang="en-US" sz="2800" b="1" dirty="0"/>
              <a:t>anode</a:t>
            </a:r>
            <a:r>
              <a:rPr lang="en-US" sz="2800" dirty="0"/>
              <a:t>. As the electrical current flows through the tube from cathode to anode, the electrons undergo an energy loss, which results in the generation of x-radiation</a:t>
            </a:r>
            <a:r>
              <a:rPr lang="en-US" dirty="0"/>
              <a:t>. </a:t>
            </a:r>
          </a:p>
          <a:p>
            <a:endParaRPr lang="ar-IQ" dirty="0"/>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a:solidFill>
            <a:schemeClr val="accent2"/>
          </a:solidFill>
          <a:ln>
            <a:solidFill>
              <a:schemeClr val="accent1"/>
            </a:solidFill>
          </a:ln>
        </p:spPr>
        <p:txBody>
          <a:bodyPr>
            <a:normAutofit/>
          </a:bodyPr>
          <a:lstStyle/>
          <a:p>
            <a:r>
              <a:rPr lang="en-US" sz="9600" dirty="0"/>
              <a:t>Wake up</a:t>
            </a:r>
            <a:endParaRPr lang="ar-IQ"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normAutofit lnSpcReduction="10000"/>
          </a:bodyPr>
          <a:lstStyle/>
          <a:p>
            <a:r>
              <a:rPr lang="en-US" sz="3200" b="1" dirty="0">
                <a:solidFill>
                  <a:schemeClr val="accent2"/>
                </a:solidFill>
              </a:rPr>
              <a:t>Cathode</a:t>
            </a:r>
            <a:r>
              <a:rPr lang="en-US" sz="2400" dirty="0"/>
              <a:t/>
            </a:r>
            <a:br>
              <a:rPr lang="en-US" sz="2400" dirty="0"/>
            </a:br>
            <a:r>
              <a:rPr lang="en-US" sz="2400" dirty="0"/>
              <a:t>   The basic function of the cathode is to expel the electrons from the electrical circuit and focus them into a well-defined beam aimed at the anode. The typical cathode consists of a small coil of wire (a filament) recessed within a cup-shaped region. </a:t>
            </a:r>
            <a:br>
              <a:rPr lang="en-US" sz="2400" dirty="0"/>
            </a:br>
            <a:r>
              <a:rPr lang="en-US" sz="2400" dirty="0"/>
              <a:t/>
            </a:r>
            <a:br>
              <a:rPr lang="en-US" sz="2400" dirty="0"/>
            </a:br>
            <a:r>
              <a:rPr lang="en-US" sz="2400" dirty="0"/>
              <a:t>   Electrons that flow through electrical circuits cannot generally escape from the conductor material and move into free space. They can, however, if they are given sufficient energy. In a process known as </a:t>
            </a:r>
            <a:r>
              <a:rPr lang="en-US" sz="2400" b="1" dirty="0">
                <a:solidFill>
                  <a:schemeClr val="accent2"/>
                </a:solidFill>
              </a:rPr>
              <a:t>thermionic emission</a:t>
            </a:r>
            <a:r>
              <a:rPr lang="en-US" sz="2400" b="1" dirty="0"/>
              <a:t>,</a:t>
            </a:r>
            <a:r>
              <a:rPr lang="en-US" sz="2400" dirty="0"/>
              <a:t> thermal energy (or heat) is used to expel the electrons from the cathode. The filament of the cathode is heated in the same way as a light bulb filament by passing a current through it. During tube operation, the cathode is heated to a glowing temperature, and the heat energy expels some of the electrons from the cathode.</a:t>
            </a:r>
          </a:p>
          <a:p>
            <a:r>
              <a:rPr lang="en-US" dirty="0"/>
              <a:t> </a:t>
            </a:r>
          </a:p>
          <a:p>
            <a:r>
              <a:rPr lang="en-US" b="1" dirty="0"/>
              <a:t>        </a:t>
            </a:r>
            <a:endParaRPr lang="en-US" dirty="0"/>
          </a:p>
          <a:p>
            <a:endParaRPr lang="ar-IQ" dirty="0"/>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grpSp>
        <p:nvGrpSpPr>
          <p:cNvPr id="4" name="Group 100"/>
          <p:cNvGrpSpPr>
            <a:grpSpLocks noGrp="1"/>
          </p:cNvGrpSpPr>
          <p:nvPr/>
        </p:nvGrpSpPr>
        <p:grpSpPr bwMode="auto">
          <a:xfrm>
            <a:off x="457200" y="1752601"/>
            <a:ext cx="2286000" cy="3810000"/>
            <a:chOff x="1639" y="1488"/>
            <a:chExt cx="569" cy="1152"/>
          </a:xfrm>
        </p:grpSpPr>
        <p:sp>
          <p:nvSpPr>
            <p:cNvPr id="5" name="Freeform 3" descr="Light upward diagonal"/>
            <p:cNvSpPr>
              <a:spLocks/>
            </p:cNvSpPr>
            <p:nvPr/>
          </p:nvSpPr>
          <p:spPr bwMode="auto">
            <a:xfrm>
              <a:off x="1639" y="1488"/>
              <a:ext cx="569" cy="1152"/>
            </a:xfrm>
            <a:custGeom>
              <a:avLst/>
              <a:gdLst>
                <a:gd name="T0" fmla="*/ 190 w 2857"/>
                <a:gd name="T1" fmla="*/ 1152 h 6601"/>
                <a:gd name="T2" fmla="*/ 569 w 2857"/>
                <a:gd name="T3" fmla="*/ 1152 h 6601"/>
                <a:gd name="T4" fmla="*/ 569 w 2857"/>
                <a:gd name="T5" fmla="*/ 869 h 6601"/>
                <a:gd name="T6" fmla="*/ 332 w 2857"/>
                <a:gd name="T7" fmla="*/ 869 h 6601"/>
                <a:gd name="T8" fmla="*/ 332 w 2857"/>
                <a:gd name="T9" fmla="*/ 243 h 6601"/>
                <a:gd name="T10" fmla="*/ 545 w 2857"/>
                <a:gd name="T11" fmla="*/ 243 h 6601"/>
                <a:gd name="T12" fmla="*/ 545 w 2857"/>
                <a:gd name="T13" fmla="*/ 0 h 6601"/>
                <a:gd name="T14" fmla="*/ 190 w 2857"/>
                <a:gd name="T15" fmla="*/ 0 h 6601"/>
                <a:gd name="T16" fmla="*/ 0 w 2857"/>
                <a:gd name="T17" fmla="*/ 202 h 6601"/>
                <a:gd name="T18" fmla="*/ 0 w 2857"/>
                <a:gd name="T19" fmla="*/ 808 h 6601"/>
                <a:gd name="T20" fmla="*/ 190 w 2857"/>
                <a:gd name="T21" fmla="*/ 1152 h 6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7"/>
                <a:gd name="T34" fmla="*/ 0 h 6601"/>
                <a:gd name="T35" fmla="*/ 2857 w 2857"/>
                <a:gd name="T36" fmla="*/ 6601 h 66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7" h="6601">
                  <a:moveTo>
                    <a:pt x="953" y="6601"/>
                  </a:moveTo>
                  <a:lnTo>
                    <a:pt x="2857" y="6601"/>
                  </a:lnTo>
                  <a:lnTo>
                    <a:pt x="2857" y="4980"/>
                  </a:lnTo>
                  <a:lnTo>
                    <a:pt x="1666" y="4980"/>
                  </a:lnTo>
                  <a:lnTo>
                    <a:pt x="1666" y="1390"/>
                  </a:lnTo>
                  <a:lnTo>
                    <a:pt x="2738" y="1390"/>
                  </a:lnTo>
                  <a:lnTo>
                    <a:pt x="2738" y="0"/>
                  </a:lnTo>
                  <a:lnTo>
                    <a:pt x="953" y="0"/>
                  </a:lnTo>
                  <a:lnTo>
                    <a:pt x="0" y="1158"/>
                  </a:lnTo>
                  <a:lnTo>
                    <a:pt x="0" y="4632"/>
                  </a:lnTo>
                  <a:lnTo>
                    <a:pt x="953" y="6601"/>
                  </a:lnTo>
                  <a:close/>
                </a:path>
              </a:pathLst>
            </a:custGeom>
            <a:pattFill prst="ltUpDiag">
              <a:fgClr>
                <a:srgbClr val="4D4D4D"/>
              </a:fgClr>
              <a:bgClr>
                <a:srgbClr val="FFFF00"/>
              </a:bgClr>
            </a:pattFill>
            <a:ln w="12700">
              <a:solidFill>
                <a:srgbClr val="FFFFFF"/>
              </a:solidFill>
              <a:prstDash val="solid"/>
              <a:round/>
              <a:headEnd/>
              <a:tailEnd/>
            </a:ln>
          </p:spPr>
          <p:txBody>
            <a:bodyPr/>
            <a:lstStyle/>
            <a:p>
              <a:endParaRPr lang="ar-IQ"/>
            </a:p>
          </p:txBody>
        </p:sp>
        <p:grpSp>
          <p:nvGrpSpPr>
            <p:cNvPr id="6" name="Group 4"/>
            <p:cNvGrpSpPr>
              <a:grpSpLocks/>
            </p:cNvGrpSpPr>
            <p:nvPr/>
          </p:nvGrpSpPr>
          <p:grpSpPr bwMode="auto">
            <a:xfrm>
              <a:off x="2032" y="1723"/>
              <a:ext cx="160" cy="634"/>
              <a:chOff x="3305" y="1937"/>
              <a:chExt cx="268" cy="1210"/>
            </a:xfrm>
          </p:grpSpPr>
          <p:sp>
            <p:nvSpPr>
              <p:cNvPr id="7" name="Line 5"/>
              <p:cNvSpPr>
                <a:spLocks noChangeShapeType="1"/>
              </p:cNvSpPr>
              <p:nvPr/>
            </p:nvSpPr>
            <p:spPr bwMode="auto">
              <a:xfrm flipV="1">
                <a:off x="3496" y="1937"/>
                <a:ext cx="1" cy="90"/>
              </a:xfrm>
              <a:prstGeom prst="line">
                <a:avLst/>
              </a:prstGeom>
              <a:noFill/>
              <a:ln w="28575">
                <a:solidFill>
                  <a:srgbClr val="00FF80"/>
                </a:solidFill>
                <a:round/>
                <a:headEnd/>
                <a:tailEnd/>
              </a:ln>
            </p:spPr>
            <p:txBody>
              <a:bodyPr/>
              <a:lstStyle/>
              <a:p>
                <a:endParaRPr lang="ar-IQ"/>
              </a:p>
            </p:txBody>
          </p:sp>
          <p:sp>
            <p:nvSpPr>
              <p:cNvPr id="8" name="Oval 6"/>
              <p:cNvSpPr>
                <a:spLocks noChangeArrowheads="1"/>
              </p:cNvSpPr>
              <p:nvPr/>
            </p:nvSpPr>
            <p:spPr bwMode="auto">
              <a:xfrm>
                <a:off x="3305" y="2027"/>
                <a:ext cx="268" cy="268"/>
              </a:xfrm>
              <a:prstGeom prst="ellipse">
                <a:avLst/>
              </a:prstGeom>
              <a:noFill/>
              <a:ln w="28575">
                <a:solidFill>
                  <a:srgbClr val="00FF80"/>
                </a:solidFill>
                <a:round/>
                <a:headEnd/>
                <a:tailEnd/>
              </a:ln>
            </p:spPr>
            <p:txBody>
              <a:bodyPr/>
              <a:lstStyle/>
              <a:p>
                <a:endParaRPr lang="ar-IQ"/>
              </a:p>
            </p:txBody>
          </p:sp>
          <p:sp>
            <p:nvSpPr>
              <p:cNvPr id="9" name="Oval 7"/>
              <p:cNvSpPr>
                <a:spLocks noChangeArrowheads="1"/>
              </p:cNvSpPr>
              <p:nvPr/>
            </p:nvSpPr>
            <p:spPr bwMode="auto">
              <a:xfrm>
                <a:off x="3305" y="2228"/>
                <a:ext cx="268" cy="268"/>
              </a:xfrm>
              <a:prstGeom prst="ellipse">
                <a:avLst/>
              </a:prstGeom>
              <a:noFill/>
              <a:ln w="28575">
                <a:solidFill>
                  <a:srgbClr val="00FF80"/>
                </a:solidFill>
                <a:round/>
                <a:headEnd/>
                <a:tailEnd/>
              </a:ln>
            </p:spPr>
            <p:txBody>
              <a:bodyPr/>
              <a:lstStyle/>
              <a:p>
                <a:endParaRPr lang="ar-IQ"/>
              </a:p>
            </p:txBody>
          </p:sp>
          <p:sp>
            <p:nvSpPr>
              <p:cNvPr id="10" name="Oval 8"/>
              <p:cNvSpPr>
                <a:spLocks noChangeArrowheads="1"/>
              </p:cNvSpPr>
              <p:nvPr/>
            </p:nvSpPr>
            <p:spPr bwMode="auto">
              <a:xfrm>
                <a:off x="3324" y="2430"/>
                <a:ext cx="230" cy="268"/>
              </a:xfrm>
              <a:prstGeom prst="ellipse">
                <a:avLst/>
              </a:prstGeom>
              <a:noFill/>
              <a:ln w="28575">
                <a:solidFill>
                  <a:srgbClr val="00FF80"/>
                </a:solidFill>
                <a:round/>
                <a:headEnd/>
                <a:tailEnd/>
              </a:ln>
            </p:spPr>
            <p:txBody>
              <a:bodyPr/>
              <a:lstStyle/>
              <a:p>
                <a:endParaRPr lang="ar-IQ"/>
              </a:p>
            </p:txBody>
          </p:sp>
          <p:sp>
            <p:nvSpPr>
              <p:cNvPr id="11" name="Oval 9"/>
              <p:cNvSpPr>
                <a:spLocks noChangeArrowheads="1"/>
              </p:cNvSpPr>
              <p:nvPr/>
            </p:nvSpPr>
            <p:spPr bwMode="auto">
              <a:xfrm>
                <a:off x="3324" y="2609"/>
                <a:ext cx="230" cy="268"/>
              </a:xfrm>
              <a:prstGeom prst="ellipse">
                <a:avLst/>
              </a:prstGeom>
              <a:noFill/>
              <a:ln w="28575">
                <a:solidFill>
                  <a:srgbClr val="00FF80"/>
                </a:solidFill>
                <a:round/>
                <a:headEnd/>
                <a:tailEnd/>
              </a:ln>
            </p:spPr>
            <p:txBody>
              <a:bodyPr/>
              <a:lstStyle/>
              <a:p>
                <a:endParaRPr lang="ar-IQ"/>
              </a:p>
            </p:txBody>
          </p:sp>
          <p:sp>
            <p:nvSpPr>
              <p:cNvPr id="12" name="Oval 10"/>
              <p:cNvSpPr>
                <a:spLocks noChangeArrowheads="1"/>
              </p:cNvSpPr>
              <p:nvPr/>
            </p:nvSpPr>
            <p:spPr bwMode="auto">
              <a:xfrm>
                <a:off x="3324" y="2788"/>
                <a:ext cx="230" cy="269"/>
              </a:xfrm>
              <a:prstGeom prst="ellipse">
                <a:avLst/>
              </a:prstGeom>
              <a:noFill/>
              <a:ln w="28575">
                <a:solidFill>
                  <a:srgbClr val="00FF80"/>
                </a:solidFill>
                <a:round/>
                <a:headEnd/>
                <a:tailEnd/>
              </a:ln>
            </p:spPr>
            <p:txBody>
              <a:bodyPr/>
              <a:lstStyle/>
              <a:p>
                <a:endParaRPr lang="ar-IQ"/>
              </a:p>
            </p:txBody>
          </p:sp>
          <p:sp>
            <p:nvSpPr>
              <p:cNvPr id="13" name="Line 11"/>
              <p:cNvSpPr>
                <a:spLocks noChangeShapeType="1"/>
              </p:cNvSpPr>
              <p:nvPr/>
            </p:nvSpPr>
            <p:spPr bwMode="auto">
              <a:xfrm>
                <a:off x="3400" y="3058"/>
                <a:ext cx="1" cy="89"/>
              </a:xfrm>
              <a:prstGeom prst="line">
                <a:avLst/>
              </a:prstGeom>
              <a:noFill/>
              <a:ln w="28575">
                <a:solidFill>
                  <a:srgbClr val="00FF80"/>
                </a:solidFill>
                <a:round/>
                <a:headEnd/>
                <a:tailEnd/>
              </a:ln>
            </p:spPr>
            <p:txBody>
              <a:bodyPr/>
              <a:lstStyle/>
              <a:p>
                <a:endParaRPr lang="ar-IQ"/>
              </a:p>
            </p:txBody>
          </p:sp>
        </p:grpSp>
      </p:grpSp>
      <p:grpSp>
        <p:nvGrpSpPr>
          <p:cNvPr id="14" name="Group 101"/>
          <p:cNvGrpSpPr>
            <a:grpSpLocks/>
          </p:cNvGrpSpPr>
          <p:nvPr/>
        </p:nvGrpSpPr>
        <p:grpSpPr bwMode="auto">
          <a:xfrm>
            <a:off x="5181600" y="1828800"/>
            <a:ext cx="2362200" cy="3352800"/>
            <a:chOff x="3408" y="1392"/>
            <a:chExt cx="960" cy="1200"/>
          </a:xfrm>
        </p:grpSpPr>
        <p:sp>
          <p:nvSpPr>
            <p:cNvPr id="15" name="Oval 21" descr="Light upward diagonal"/>
            <p:cNvSpPr>
              <a:spLocks noChangeArrowheads="1"/>
            </p:cNvSpPr>
            <p:nvPr/>
          </p:nvSpPr>
          <p:spPr bwMode="auto">
            <a:xfrm>
              <a:off x="3408" y="1392"/>
              <a:ext cx="960" cy="1200"/>
            </a:xfrm>
            <a:prstGeom prst="ellipse">
              <a:avLst/>
            </a:prstGeom>
            <a:pattFill prst="ltUpDiag">
              <a:fgClr>
                <a:schemeClr val="tx2"/>
              </a:fgClr>
              <a:bgClr>
                <a:srgbClr val="FFFF00"/>
              </a:bgClr>
            </a:pattFill>
            <a:ln w="12700">
              <a:solidFill>
                <a:schemeClr val="tx1"/>
              </a:solidFill>
              <a:round/>
              <a:headEnd type="none" w="sm" len="sm"/>
              <a:tailEnd type="none" w="sm" len="sm"/>
            </a:ln>
          </p:spPr>
          <p:txBody>
            <a:bodyPr wrap="none" anchor="ctr"/>
            <a:lstStyle/>
            <a:p>
              <a:endParaRPr lang="ar-IQ"/>
            </a:p>
          </p:txBody>
        </p:sp>
        <p:sp>
          <p:nvSpPr>
            <p:cNvPr id="16" name="Oval 22"/>
            <p:cNvSpPr>
              <a:spLocks noChangeArrowheads="1"/>
            </p:cNvSpPr>
            <p:nvPr/>
          </p:nvSpPr>
          <p:spPr bwMode="auto">
            <a:xfrm>
              <a:off x="3553" y="1647"/>
              <a:ext cx="670" cy="690"/>
            </a:xfrm>
            <a:prstGeom prst="ellipse">
              <a:avLst/>
            </a:prstGeom>
            <a:solidFill>
              <a:srgbClr val="FFFF99"/>
            </a:solidFill>
            <a:ln w="12700">
              <a:solidFill>
                <a:schemeClr val="tx1"/>
              </a:solidFill>
              <a:round/>
              <a:headEnd type="none" w="sm" len="sm"/>
              <a:tailEnd type="none" w="sm" len="sm"/>
            </a:ln>
          </p:spPr>
          <p:txBody>
            <a:bodyPr wrap="none" anchor="ctr"/>
            <a:lstStyle/>
            <a:p>
              <a:endParaRPr lang="ar-IQ"/>
            </a:p>
          </p:txBody>
        </p:sp>
        <p:grpSp>
          <p:nvGrpSpPr>
            <p:cNvPr id="17" name="Group 23"/>
            <p:cNvGrpSpPr>
              <a:grpSpLocks/>
            </p:cNvGrpSpPr>
            <p:nvPr/>
          </p:nvGrpSpPr>
          <p:grpSpPr bwMode="auto">
            <a:xfrm>
              <a:off x="3815" y="1647"/>
              <a:ext cx="163" cy="690"/>
              <a:chOff x="3305" y="1937"/>
              <a:chExt cx="268" cy="1210"/>
            </a:xfrm>
          </p:grpSpPr>
          <p:sp>
            <p:nvSpPr>
              <p:cNvPr id="18" name="Line 24"/>
              <p:cNvSpPr>
                <a:spLocks noChangeShapeType="1"/>
              </p:cNvSpPr>
              <p:nvPr/>
            </p:nvSpPr>
            <p:spPr bwMode="auto">
              <a:xfrm flipV="1">
                <a:off x="3496" y="1937"/>
                <a:ext cx="1" cy="90"/>
              </a:xfrm>
              <a:prstGeom prst="line">
                <a:avLst/>
              </a:prstGeom>
              <a:noFill/>
              <a:ln w="28575">
                <a:solidFill>
                  <a:srgbClr val="00FF80"/>
                </a:solidFill>
                <a:round/>
                <a:headEnd/>
                <a:tailEnd/>
              </a:ln>
            </p:spPr>
            <p:txBody>
              <a:bodyPr/>
              <a:lstStyle/>
              <a:p>
                <a:endParaRPr lang="ar-IQ"/>
              </a:p>
            </p:txBody>
          </p:sp>
          <p:sp>
            <p:nvSpPr>
              <p:cNvPr id="19" name="Oval 25"/>
              <p:cNvSpPr>
                <a:spLocks noChangeArrowheads="1"/>
              </p:cNvSpPr>
              <p:nvPr/>
            </p:nvSpPr>
            <p:spPr bwMode="auto">
              <a:xfrm>
                <a:off x="3305" y="2027"/>
                <a:ext cx="268" cy="268"/>
              </a:xfrm>
              <a:prstGeom prst="ellipse">
                <a:avLst/>
              </a:prstGeom>
              <a:noFill/>
              <a:ln w="28575">
                <a:solidFill>
                  <a:srgbClr val="00FF80"/>
                </a:solidFill>
                <a:round/>
                <a:headEnd/>
                <a:tailEnd/>
              </a:ln>
            </p:spPr>
            <p:txBody>
              <a:bodyPr/>
              <a:lstStyle/>
              <a:p>
                <a:endParaRPr lang="ar-IQ"/>
              </a:p>
            </p:txBody>
          </p:sp>
          <p:sp>
            <p:nvSpPr>
              <p:cNvPr id="20" name="Oval 26"/>
              <p:cNvSpPr>
                <a:spLocks noChangeArrowheads="1"/>
              </p:cNvSpPr>
              <p:nvPr/>
            </p:nvSpPr>
            <p:spPr bwMode="auto">
              <a:xfrm>
                <a:off x="3305" y="2228"/>
                <a:ext cx="268" cy="268"/>
              </a:xfrm>
              <a:prstGeom prst="ellipse">
                <a:avLst/>
              </a:prstGeom>
              <a:noFill/>
              <a:ln w="28575">
                <a:solidFill>
                  <a:srgbClr val="00FF80"/>
                </a:solidFill>
                <a:round/>
                <a:headEnd/>
                <a:tailEnd/>
              </a:ln>
            </p:spPr>
            <p:txBody>
              <a:bodyPr/>
              <a:lstStyle/>
              <a:p>
                <a:endParaRPr lang="ar-IQ"/>
              </a:p>
            </p:txBody>
          </p:sp>
          <p:sp>
            <p:nvSpPr>
              <p:cNvPr id="21" name="Oval 27"/>
              <p:cNvSpPr>
                <a:spLocks noChangeArrowheads="1"/>
              </p:cNvSpPr>
              <p:nvPr/>
            </p:nvSpPr>
            <p:spPr bwMode="auto">
              <a:xfrm>
                <a:off x="3324" y="2430"/>
                <a:ext cx="230" cy="268"/>
              </a:xfrm>
              <a:prstGeom prst="ellipse">
                <a:avLst/>
              </a:prstGeom>
              <a:noFill/>
              <a:ln w="28575">
                <a:solidFill>
                  <a:srgbClr val="00FF80"/>
                </a:solidFill>
                <a:round/>
                <a:headEnd/>
                <a:tailEnd/>
              </a:ln>
            </p:spPr>
            <p:txBody>
              <a:bodyPr/>
              <a:lstStyle/>
              <a:p>
                <a:endParaRPr lang="ar-IQ"/>
              </a:p>
            </p:txBody>
          </p:sp>
          <p:sp>
            <p:nvSpPr>
              <p:cNvPr id="22" name="Oval 28"/>
              <p:cNvSpPr>
                <a:spLocks noChangeArrowheads="1"/>
              </p:cNvSpPr>
              <p:nvPr/>
            </p:nvSpPr>
            <p:spPr bwMode="auto">
              <a:xfrm>
                <a:off x="3324" y="2609"/>
                <a:ext cx="230" cy="268"/>
              </a:xfrm>
              <a:prstGeom prst="ellipse">
                <a:avLst/>
              </a:prstGeom>
              <a:noFill/>
              <a:ln w="28575">
                <a:solidFill>
                  <a:srgbClr val="00FF80"/>
                </a:solidFill>
                <a:round/>
                <a:headEnd/>
                <a:tailEnd/>
              </a:ln>
            </p:spPr>
            <p:txBody>
              <a:bodyPr/>
              <a:lstStyle/>
              <a:p>
                <a:endParaRPr lang="ar-IQ"/>
              </a:p>
            </p:txBody>
          </p:sp>
          <p:sp>
            <p:nvSpPr>
              <p:cNvPr id="23" name="Oval 29"/>
              <p:cNvSpPr>
                <a:spLocks noChangeArrowheads="1"/>
              </p:cNvSpPr>
              <p:nvPr/>
            </p:nvSpPr>
            <p:spPr bwMode="auto">
              <a:xfrm>
                <a:off x="3324" y="2788"/>
                <a:ext cx="230" cy="269"/>
              </a:xfrm>
              <a:prstGeom prst="ellipse">
                <a:avLst/>
              </a:prstGeom>
              <a:noFill/>
              <a:ln w="28575">
                <a:solidFill>
                  <a:srgbClr val="00FF80"/>
                </a:solidFill>
                <a:round/>
                <a:headEnd/>
                <a:tailEnd/>
              </a:ln>
            </p:spPr>
            <p:txBody>
              <a:bodyPr/>
              <a:lstStyle/>
              <a:p>
                <a:endParaRPr lang="ar-IQ"/>
              </a:p>
            </p:txBody>
          </p:sp>
          <p:sp>
            <p:nvSpPr>
              <p:cNvPr id="24" name="Line 30"/>
              <p:cNvSpPr>
                <a:spLocks noChangeShapeType="1"/>
              </p:cNvSpPr>
              <p:nvPr/>
            </p:nvSpPr>
            <p:spPr bwMode="auto">
              <a:xfrm>
                <a:off x="3400" y="3058"/>
                <a:ext cx="1" cy="89"/>
              </a:xfrm>
              <a:prstGeom prst="line">
                <a:avLst/>
              </a:prstGeom>
              <a:noFill/>
              <a:ln w="28575">
                <a:solidFill>
                  <a:srgbClr val="00FF80"/>
                </a:solidFill>
                <a:round/>
                <a:headEnd/>
                <a:tailEnd/>
              </a:ln>
            </p:spPr>
            <p:txBody>
              <a:bodyPr/>
              <a:lstStyle/>
              <a:p>
                <a:endParaRPr lang="ar-IQ"/>
              </a:p>
            </p:txBody>
          </p:sp>
        </p:grpSp>
      </p:grpSp>
      <p:sp>
        <p:nvSpPr>
          <p:cNvPr id="25" name="Rectangle 24"/>
          <p:cNvSpPr/>
          <p:nvPr/>
        </p:nvSpPr>
        <p:spPr>
          <a:xfrm>
            <a:off x="457200" y="5780782"/>
            <a:ext cx="4572000" cy="1077218"/>
          </a:xfrm>
          <a:prstGeom prst="rect">
            <a:avLst/>
          </a:prstGeom>
        </p:spPr>
        <p:txBody>
          <a:bodyPr>
            <a:spAutoFit/>
          </a:bodyPr>
          <a:lstStyle/>
          <a:p>
            <a:r>
              <a:rPr lang="en-US" sz="3200" dirty="0"/>
              <a:t>side view</a:t>
            </a:r>
          </a:p>
          <a:p>
            <a:r>
              <a:rPr lang="en-US" sz="3200" dirty="0"/>
              <a:t>(cross-section</a:t>
            </a:r>
            <a:endParaRPr lang="ar-IQ" sz="3200" dirty="0"/>
          </a:p>
        </p:txBody>
      </p:sp>
      <p:sp>
        <p:nvSpPr>
          <p:cNvPr id="26" name="Rectangle 25"/>
          <p:cNvSpPr/>
          <p:nvPr/>
        </p:nvSpPr>
        <p:spPr>
          <a:xfrm>
            <a:off x="5105400" y="5780782"/>
            <a:ext cx="4572000" cy="1077218"/>
          </a:xfrm>
          <a:prstGeom prst="rect">
            <a:avLst/>
          </a:prstGeom>
        </p:spPr>
        <p:txBody>
          <a:bodyPr>
            <a:spAutoFit/>
          </a:bodyPr>
          <a:lstStyle/>
          <a:p>
            <a:r>
              <a:rPr lang="en-US" sz="3200" dirty="0"/>
              <a:t>front view</a:t>
            </a:r>
          </a:p>
          <a:p>
            <a:r>
              <a:rPr lang="en-US" sz="3200" dirty="0"/>
              <a:t>(facing target)</a:t>
            </a:r>
          </a:p>
        </p:txBody>
      </p:sp>
      <p:sp>
        <p:nvSpPr>
          <p:cNvPr id="27" name="Rectangle 26"/>
          <p:cNvSpPr/>
          <p:nvPr/>
        </p:nvSpPr>
        <p:spPr>
          <a:xfrm>
            <a:off x="3429001" y="2133600"/>
            <a:ext cx="1670580" cy="369332"/>
          </a:xfrm>
          <a:prstGeom prst="rect">
            <a:avLst/>
          </a:prstGeom>
        </p:spPr>
        <p:txBody>
          <a:bodyPr wrap="square">
            <a:spAutoFit/>
          </a:bodyPr>
          <a:lstStyle/>
          <a:p>
            <a:r>
              <a:rPr lang="en-US" dirty="0"/>
              <a:t>Focusing cup </a:t>
            </a:r>
            <a:endParaRPr lang="ar-IQ" dirty="0"/>
          </a:p>
        </p:txBody>
      </p:sp>
      <p:sp>
        <p:nvSpPr>
          <p:cNvPr id="28" name="Rectangle 27"/>
          <p:cNvSpPr/>
          <p:nvPr/>
        </p:nvSpPr>
        <p:spPr>
          <a:xfrm>
            <a:off x="3505200" y="4038600"/>
            <a:ext cx="1056187" cy="646331"/>
          </a:xfrm>
          <a:prstGeom prst="rect">
            <a:avLst/>
          </a:prstGeom>
        </p:spPr>
        <p:txBody>
          <a:bodyPr wrap="none">
            <a:spAutoFit/>
          </a:bodyPr>
          <a:lstStyle/>
          <a:p>
            <a:pPr eaLnBrk="0" hangingPunct="0"/>
            <a:r>
              <a:rPr lang="en-US" dirty="0"/>
              <a:t>Filament </a:t>
            </a:r>
          </a:p>
          <a:p>
            <a:pPr eaLnBrk="0" hangingPunct="0"/>
            <a:r>
              <a:rPr lang="en-US" dirty="0"/>
              <a:t>tungsten</a:t>
            </a:r>
          </a:p>
        </p:txBody>
      </p:sp>
      <p:sp>
        <p:nvSpPr>
          <p:cNvPr id="30" name="Line 104"/>
          <p:cNvSpPr>
            <a:spLocks noChangeShapeType="1"/>
          </p:cNvSpPr>
          <p:nvPr/>
        </p:nvSpPr>
        <p:spPr bwMode="auto">
          <a:xfrm flipH="1">
            <a:off x="2743200" y="2286000"/>
            <a:ext cx="533400" cy="76200"/>
          </a:xfrm>
          <a:prstGeom prst="line">
            <a:avLst/>
          </a:prstGeom>
          <a:noFill/>
          <a:ln w="28575">
            <a:solidFill>
              <a:srgbClr val="FF3300"/>
            </a:solidFill>
            <a:round/>
            <a:headEnd/>
            <a:tailEnd type="triangle" w="med" len="med"/>
          </a:ln>
        </p:spPr>
        <p:txBody>
          <a:bodyPr wrap="none" anchor="ctr"/>
          <a:lstStyle/>
          <a:p>
            <a:endParaRPr lang="ar-IQ"/>
          </a:p>
        </p:txBody>
      </p:sp>
      <p:sp>
        <p:nvSpPr>
          <p:cNvPr id="31" name="Line 106"/>
          <p:cNvSpPr>
            <a:spLocks noChangeShapeType="1"/>
          </p:cNvSpPr>
          <p:nvPr/>
        </p:nvSpPr>
        <p:spPr bwMode="auto">
          <a:xfrm flipH="1" flipV="1">
            <a:off x="2895600" y="3962400"/>
            <a:ext cx="381000" cy="228600"/>
          </a:xfrm>
          <a:prstGeom prst="line">
            <a:avLst/>
          </a:prstGeom>
          <a:noFill/>
          <a:ln w="28575">
            <a:solidFill>
              <a:srgbClr val="FF3300"/>
            </a:solidFill>
            <a:round/>
            <a:headEnd/>
            <a:tailEnd type="triangle" w="med" len="med"/>
          </a:ln>
        </p:spPr>
        <p:txBody>
          <a:bodyPr wrap="none" anchor="ctr"/>
          <a:lstStyle/>
          <a:p>
            <a:endParaRPr lang="ar-IQ"/>
          </a:p>
        </p:txBody>
      </p:sp>
      <p:sp>
        <p:nvSpPr>
          <p:cNvPr id="32" name="Line 105"/>
          <p:cNvSpPr>
            <a:spLocks noChangeShapeType="1"/>
          </p:cNvSpPr>
          <p:nvPr/>
        </p:nvSpPr>
        <p:spPr bwMode="auto">
          <a:xfrm>
            <a:off x="4800600" y="2362200"/>
            <a:ext cx="685800" cy="76200"/>
          </a:xfrm>
          <a:prstGeom prst="line">
            <a:avLst/>
          </a:prstGeom>
          <a:noFill/>
          <a:ln w="28575">
            <a:solidFill>
              <a:srgbClr val="FF3300"/>
            </a:solidFill>
            <a:round/>
            <a:headEnd/>
            <a:tailEnd type="triangle" w="med" len="med"/>
          </a:ln>
        </p:spPr>
        <p:txBody>
          <a:bodyPr wrap="none" anchor="ctr"/>
          <a:lstStyle/>
          <a:p>
            <a:endParaRPr lang="ar-IQ"/>
          </a:p>
        </p:txBody>
      </p:sp>
      <p:sp>
        <p:nvSpPr>
          <p:cNvPr id="33" name="Line 107"/>
          <p:cNvSpPr>
            <a:spLocks noChangeShapeType="1"/>
          </p:cNvSpPr>
          <p:nvPr/>
        </p:nvSpPr>
        <p:spPr bwMode="auto">
          <a:xfrm flipV="1">
            <a:off x="4572000" y="3962400"/>
            <a:ext cx="1752600" cy="304800"/>
          </a:xfrm>
          <a:prstGeom prst="line">
            <a:avLst/>
          </a:prstGeom>
          <a:noFill/>
          <a:ln w="28575">
            <a:solidFill>
              <a:srgbClr val="FF3300"/>
            </a:solidFill>
            <a:round/>
            <a:headEnd/>
            <a:tailEnd type="triangle" w="med" len="med"/>
          </a:ln>
        </p:spPr>
        <p:txBody>
          <a:bodyPr wrap="none" anchor="ctr"/>
          <a:lstStyle/>
          <a:p>
            <a:endParaRPr lang="ar-IQ"/>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6"/>
          <p:cNvGrpSpPr>
            <a:grpSpLocks noGrp="1"/>
          </p:cNvGrpSpPr>
          <p:nvPr/>
        </p:nvGrpSpPr>
        <p:grpSpPr bwMode="auto">
          <a:xfrm>
            <a:off x="381000" y="274638"/>
            <a:ext cx="8305800" cy="6202362"/>
            <a:chOff x="2634" y="2338"/>
            <a:chExt cx="1302" cy="1214"/>
          </a:xfrm>
        </p:grpSpPr>
        <p:sp>
          <p:nvSpPr>
            <p:cNvPr id="5" name="Oval 16"/>
            <p:cNvSpPr>
              <a:spLocks noChangeArrowheads="1"/>
            </p:cNvSpPr>
            <p:nvPr/>
          </p:nvSpPr>
          <p:spPr bwMode="auto">
            <a:xfrm>
              <a:off x="2673" y="2667"/>
              <a:ext cx="104" cy="102"/>
            </a:xfrm>
            <a:prstGeom prst="ellipse">
              <a:avLst/>
            </a:prstGeom>
            <a:solidFill>
              <a:srgbClr val="FFFFFF"/>
            </a:solidFill>
            <a:ln w="46038">
              <a:solidFill>
                <a:srgbClr val="FF0000"/>
              </a:solidFill>
              <a:round/>
              <a:headEnd/>
              <a:tailEnd/>
            </a:ln>
          </p:spPr>
          <p:txBody>
            <a:bodyPr/>
            <a:lstStyle/>
            <a:p>
              <a:endParaRPr lang="ar-IQ"/>
            </a:p>
          </p:txBody>
        </p:sp>
        <p:grpSp>
          <p:nvGrpSpPr>
            <p:cNvPr id="6" name="Group 95"/>
            <p:cNvGrpSpPr>
              <a:grpSpLocks/>
            </p:cNvGrpSpPr>
            <p:nvPr/>
          </p:nvGrpSpPr>
          <p:grpSpPr bwMode="auto">
            <a:xfrm>
              <a:off x="2634" y="2338"/>
              <a:ext cx="1302" cy="1214"/>
              <a:chOff x="2634" y="2338"/>
              <a:chExt cx="1302" cy="1214"/>
            </a:xfrm>
          </p:grpSpPr>
          <p:grpSp>
            <p:nvGrpSpPr>
              <p:cNvPr id="7" name="Group 94"/>
              <p:cNvGrpSpPr>
                <a:grpSpLocks/>
              </p:cNvGrpSpPr>
              <p:nvPr/>
            </p:nvGrpSpPr>
            <p:grpSpPr bwMode="auto">
              <a:xfrm>
                <a:off x="2825" y="2338"/>
                <a:ext cx="1025" cy="404"/>
                <a:chOff x="2825" y="2338"/>
                <a:chExt cx="1025" cy="404"/>
              </a:xfrm>
            </p:grpSpPr>
            <p:sp>
              <p:nvSpPr>
                <p:cNvPr id="44" name="Oval 4"/>
                <p:cNvSpPr>
                  <a:spLocks noChangeArrowheads="1"/>
                </p:cNvSpPr>
                <p:nvPr/>
              </p:nvSpPr>
              <p:spPr bwMode="auto">
                <a:xfrm>
                  <a:off x="2843" y="2640"/>
                  <a:ext cx="104" cy="102"/>
                </a:xfrm>
                <a:prstGeom prst="ellipse">
                  <a:avLst/>
                </a:prstGeom>
                <a:solidFill>
                  <a:srgbClr val="FFFFFF"/>
                </a:solidFill>
                <a:ln w="46038">
                  <a:solidFill>
                    <a:srgbClr val="FF0000"/>
                  </a:solidFill>
                  <a:round/>
                  <a:headEnd/>
                  <a:tailEnd/>
                </a:ln>
              </p:spPr>
              <p:txBody>
                <a:bodyPr/>
                <a:lstStyle/>
                <a:p>
                  <a:endParaRPr lang="ar-IQ"/>
                </a:p>
              </p:txBody>
            </p:sp>
            <p:sp>
              <p:nvSpPr>
                <p:cNvPr id="45" name="Oval 6"/>
                <p:cNvSpPr>
                  <a:spLocks noChangeArrowheads="1"/>
                </p:cNvSpPr>
                <p:nvPr/>
              </p:nvSpPr>
              <p:spPr bwMode="auto">
                <a:xfrm>
                  <a:off x="2983" y="2524"/>
                  <a:ext cx="104" cy="101"/>
                </a:xfrm>
                <a:prstGeom prst="ellipse">
                  <a:avLst/>
                </a:prstGeom>
                <a:solidFill>
                  <a:srgbClr val="FFFFFF"/>
                </a:solidFill>
                <a:ln w="46038">
                  <a:solidFill>
                    <a:srgbClr val="FF0000"/>
                  </a:solidFill>
                  <a:round/>
                  <a:headEnd/>
                  <a:tailEnd/>
                </a:ln>
              </p:spPr>
              <p:txBody>
                <a:bodyPr/>
                <a:lstStyle/>
                <a:p>
                  <a:endParaRPr lang="ar-IQ"/>
                </a:p>
              </p:txBody>
            </p:sp>
            <p:sp>
              <p:nvSpPr>
                <p:cNvPr id="46" name="Oval 7"/>
                <p:cNvSpPr>
                  <a:spLocks noChangeArrowheads="1"/>
                </p:cNvSpPr>
                <p:nvPr/>
              </p:nvSpPr>
              <p:spPr bwMode="auto">
                <a:xfrm>
                  <a:off x="3164" y="2461"/>
                  <a:ext cx="105" cy="102"/>
                </a:xfrm>
                <a:prstGeom prst="ellipse">
                  <a:avLst/>
                </a:prstGeom>
                <a:solidFill>
                  <a:srgbClr val="FFFFFF"/>
                </a:solidFill>
                <a:ln w="46038">
                  <a:solidFill>
                    <a:srgbClr val="FF0000"/>
                  </a:solidFill>
                  <a:round/>
                  <a:headEnd/>
                  <a:tailEnd/>
                </a:ln>
              </p:spPr>
              <p:txBody>
                <a:bodyPr/>
                <a:lstStyle/>
                <a:p>
                  <a:endParaRPr lang="ar-IQ"/>
                </a:p>
              </p:txBody>
            </p:sp>
            <p:sp>
              <p:nvSpPr>
                <p:cNvPr id="47" name="Oval 8"/>
                <p:cNvSpPr>
                  <a:spLocks noChangeArrowheads="1"/>
                </p:cNvSpPr>
                <p:nvPr/>
              </p:nvSpPr>
              <p:spPr bwMode="auto">
                <a:xfrm>
                  <a:off x="3379" y="2482"/>
                  <a:ext cx="104" cy="101"/>
                </a:xfrm>
                <a:prstGeom prst="ellipse">
                  <a:avLst/>
                </a:prstGeom>
                <a:solidFill>
                  <a:srgbClr val="FFFFFF"/>
                </a:solidFill>
                <a:ln w="46038">
                  <a:solidFill>
                    <a:srgbClr val="FF0000"/>
                  </a:solidFill>
                  <a:round/>
                  <a:headEnd/>
                  <a:tailEnd/>
                </a:ln>
              </p:spPr>
              <p:txBody>
                <a:bodyPr/>
                <a:lstStyle/>
                <a:p>
                  <a:endParaRPr lang="ar-IQ"/>
                </a:p>
              </p:txBody>
            </p:sp>
            <p:sp>
              <p:nvSpPr>
                <p:cNvPr id="48" name="Oval 9"/>
                <p:cNvSpPr>
                  <a:spLocks noChangeArrowheads="1"/>
                </p:cNvSpPr>
                <p:nvPr/>
              </p:nvSpPr>
              <p:spPr bwMode="auto">
                <a:xfrm>
                  <a:off x="3553" y="2586"/>
                  <a:ext cx="104" cy="102"/>
                </a:xfrm>
                <a:prstGeom prst="ellipse">
                  <a:avLst/>
                </a:prstGeom>
                <a:solidFill>
                  <a:srgbClr val="FFFFFF"/>
                </a:solidFill>
                <a:ln w="46038">
                  <a:solidFill>
                    <a:srgbClr val="FF0000"/>
                  </a:solidFill>
                  <a:round/>
                  <a:headEnd/>
                  <a:tailEnd/>
                </a:ln>
              </p:spPr>
              <p:txBody>
                <a:bodyPr/>
                <a:lstStyle/>
                <a:p>
                  <a:endParaRPr lang="ar-IQ"/>
                </a:p>
              </p:txBody>
            </p:sp>
            <p:sp>
              <p:nvSpPr>
                <p:cNvPr id="49" name="Oval 17"/>
                <p:cNvSpPr>
                  <a:spLocks noChangeArrowheads="1"/>
                </p:cNvSpPr>
                <p:nvPr/>
              </p:nvSpPr>
              <p:spPr bwMode="auto">
                <a:xfrm>
                  <a:off x="2825" y="2468"/>
                  <a:ext cx="105" cy="102"/>
                </a:xfrm>
                <a:prstGeom prst="ellipse">
                  <a:avLst/>
                </a:prstGeom>
                <a:solidFill>
                  <a:srgbClr val="FFFFFF"/>
                </a:solidFill>
                <a:ln w="46038">
                  <a:solidFill>
                    <a:srgbClr val="FF0000"/>
                  </a:solidFill>
                  <a:round/>
                  <a:headEnd/>
                  <a:tailEnd/>
                </a:ln>
              </p:spPr>
              <p:txBody>
                <a:bodyPr/>
                <a:lstStyle/>
                <a:p>
                  <a:endParaRPr lang="ar-IQ"/>
                </a:p>
              </p:txBody>
            </p:sp>
            <p:sp>
              <p:nvSpPr>
                <p:cNvPr id="50" name="Oval 18"/>
                <p:cNvSpPr>
                  <a:spLocks noChangeArrowheads="1"/>
                </p:cNvSpPr>
                <p:nvPr/>
              </p:nvSpPr>
              <p:spPr bwMode="auto">
                <a:xfrm>
                  <a:off x="3021" y="2361"/>
                  <a:ext cx="104" cy="102"/>
                </a:xfrm>
                <a:prstGeom prst="ellipse">
                  <a:avLst/>
                </a:prstGeom>
                <a:solidFill>
                  <a:srgbClr val="FFFFFF"/>
                </a:solidFill>
                <a:ln w="46038">
                  <a:solidFill>
                    <a:srgbClr val="FF0000"/>
                  </a:solidFill>
                  <a:round/>
                  <a:headEnd/>
                  <a:tailEnd/>
                </a:ln>
              </p:spPr>
              <p:txBody>
                <a:bodyPr/>
                <a:lstStyle/>
                <a:p>
                  <a:endParaRPr lang="ar-IQ"/>
                </a:p>
              </p:txBody>
            </p:sp>
            <p:sp>
              <p:nvSpPr>
                <p:cNvPr id="51" name="Oval 19"/>
                <p:cNvSpPr>
                  <a:spLocks noChangeArrowheads="1"/>
                </p:cNvSpPr>
                <p:nvPr/>
              </p:nvSpPr>
              <p:spPr bwMode="auto">
                <a:xfrm>
                  <a:off x="3555" y="2403"/>
                  <a:ext cx="105" cy="101"/>
                </a:xfrm>
                <a:prstGeom prst="ellipse">
                  <a:avLst/>
                </a:prstGeom>
                <a:solidFill>
                  <a:srgbClr val="FFFFFF"/>
                </a:solidFill>
                <a:ln w="46038">
                  <a:solidFill>
                    <a:srgbClr val="FF0000"/>
                  </a:solidFill>
                  <a:round/>
                  <a:headEnd/>
                  <a:tailEnd/>
                </a:ln>
              </p:spPr>
              <p:txBody>
                <a:bodyPr/>
                <a:lstStyle/>
                <a:p>
                  <a:endParaRPr lang="ar-IQ"/>
                </a:p>
              </p:txBody>
            </p:sp>
            <p:sp>
              <p:nvSpPr>
                <p:cNvPr id="52" name="Oval 20"/>
                <p:cNvSpPr>
                  <a:spLocks noChangeArrowheads="1"/>
                </p:cNvSpPr>
                <p:nvPr/>
              </p:nvSpPr>
              <p:spPr bwMode="auto">
                <a:xfrm>
                  <a:off x="3274" y="2338"/>
                  <a:ext cx="104" cy="102"/>
                </a:xfrm>
                <a:prstGeom prst="ellipse">
                  <a:avLst/>
                </a:prstGeom>
                <a:solidFill>
                  <a:srgbClr val="FFFFFF"/>
                </a:solidFill>
                <a:ln w="46038">
                  <a:solidFill>
                    <a:srgbClr val="FF0000"/>
                  </a:solidFill>
                  <a:round/>
                  <a:headEnd/>
                  <a:tailEnd/>
                </a:ln>
              </p:spPr>
              <p:txBody>
                <a:bodyPr/>
                <a:lstStyle/>
                <a:p>
                  <a:endParaRPr lang="ar-IQ"/>
                </a:p>
              </p:txBody>
            </p:sp>
            <p:sp>
              <p:nvSpPr>
                <p:cNvPr id="53" name="Oval 25"/>
                <p:cNvSpPr>
                  <a:spLocks noChangeArrowheads="1"/>
                </p:cNvSpPr>
                <p:nvPr/>
              </p:nvSpPr>
              <p:spPr bwMode="auto">
                <a:xfrm>
                  <a:off x="3746" y="2573"/>
                  <a:ext cx="104" cy="102"/>
                </a:xfrm>
                <a:prstGeom prst="ellipse">
                  <a:avLst/>
                </a:prstGeom>
                <a:solidFill>
                  <a:srgbClr val="FFFFFF"/>
                </a:solidFill>
                <a:ln w="46038">
                  <a:solidFill>
                    <a:srgbClr val="FF0000"/>
                  </a:solidFill>
                  <a:round/>
                  <a:headEnd/>
                  <a:tailEnd/>
                </a:ln>
              </p:spPr>
              <p:txBody>
                <a:bodyPr/>
                <a:lstStyle/>
                <a:p>
                  <a:endParaRPr lang="ar-IQ"/>
                </a:p>
              </p:txBody>
            </p:sp>
            <p:sp>
              <p:nvSpPr>
                <p:cNvPr id="54" name="Freeform 65"/>
                <p:cNvSpPr>
                  <a:spLocks/>
                </p:cNvSpPr>
                <p:nvPr/>
              </p:nvSpPr>
              <p:spPr bwMode="auto">
                <a:xfrm>
                  <a:off x="3003" y="2577"/>
                  <a:ext cx="62" cy="1"/>
                </a:xfrm>
                <a:custGeom>
                  <a:avLst/>
                  <a:gdLst>
                    <a:gd name="T0" fmla="*/ 0 w 62"/>
                    <a:gd name="T1" fmla="*/ 0 h 1"/>
                    <a:gd name="T2" fmla="*/ 62 w 62"/>
                    <a:gd name="T3" fmla="*/ 0 h 1"/>
                    <a:gd name="T4" fmla="*/ 0 60000 65536"/>
                    <a:gd name="T5" fmla="*/ 0 60000 65536"/>
                    <a:gd name="T6" fmla="*/ 0 w 62"/>
                    <a:gd name="T7" fmla="*/ 0 h 1"/>
                    <a:gd name="T8" fmla="*/ 62 w 62"/>
                    <a:gd name="T9" fmla="*/ 1 h 1"/>
                  </a:gdLst>
                  <a:ahLst/>
                  <a:cxnLst>
                    <a:cxn ang="T4">
                      <a:pos x="T0" y="T1"/>
                    </a:cxn>
                    <a:cxn ang="T5">
                      <a:pos x="T2" y="T3"/>
                    </a:cxn>
                  </a:cxnLst>
                  <a:rect l="T6" t="T7" r="T8" b="T9"/>
                  <a:pathLst>
                    <a:path w="62" h="1">
                      <a:moveTo>
                        <a:pt x="0" y="0"/>
                      </a:moveTo>
                      <a:lnTo>
                        <a:pt x="62"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55" name="Freeform 66"/>
                <p:cNvSpPr>
                  <a:spLocks/>
                </p:cNvSpPr>
                <p:nvPr/>
              </p:nvSpPr>
              <p:spPr bwMode="auto">
                <a:xfrm>
                  <a:off x="3186" y="2516"/>
                  <a:ext cx="60" cy="1"/>
                </a:xfrm>
                <a:custGeom>
                  <a:avLst/>
                  <a:gdLst>
                    <a:gd name="T0" fmla="*/ 0 w 60"/>
                    <a:gd name="T1" fmla="*/ 1 h 1"/>
                    <a:gd name="T2" fmla="*/ 60 w 60"/>
                    <a:gd name="T3" fmla="*/ 0 h 1"/>
                    <a:gd name="T4" fmla="*/ 0 60000 65536"/>
                    <a:gd name="T5" fmla="*/ 0 60000 65536"/>
                    <a:gd name="T6" fmla="*/ 0 w 60"/>
                    <a:gd name="T7" fmla="*/ 0 h 1"/>
                    <a:gd name="T8" fmla="*/ 60 w 60"/>
                    <a:gd name="T9" fmla="*/ 1 h 1"/>
                  </a:gdLst>
                  <a:ahLst/>
                  <a:cxnLst>
                    <a:cxn ang="T4">
                      <a:pos x="T0" y="T1"/>
                    </a:cxn>
                    <a:cxn ang="T5">
                      <a:pos x="T2" y="T3"/>
                    </a:cxn>
                  </a:cxnLst>
                  <a:rect l="T6" t="T7" r="T8" b="T9"/>
                  <a:pathLst>
                    <a:path w="60" h="1">
                      <a:moveTo>
                        <a:pt x="0" y="1"/>
                      </a:moveTo>
                      <a:lnTo>
                        <a:pt x="60"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56" name="Freeform 67"/>
                <p:cNvSpPr>
                  <a:spLocks/>
                </p:cNvSpPr>
                <p:nvPr/>
              </p:nvSpPr>
              <p:spPr bwMode="auto">
                <a:xfrm>
                  <a:off x="3045" y="2414"/>
                  <a:ext cx="57" cy="1"/>
                </a:xfrm>
                <a:custGeom>
                  <a:avLst/>
                  <a:gdLst>
                    <a:gd name="T0" fmla="*/ 0 w 57"/>
                    <a:gd name="T1" fmla="*/ 0 h 1"/>
                    <a:gd name="T2" fmla="*/ 57 w 57"/>
                    <a:gd name="T3" fmla="*/ 0 h 1"/>
                    <a:gd name="T4" fmla="*/ 0 60000 65536"/>
                    <a:gd name="T5" fmla="*/ 0 60000 65536"/>
                    <a:gd name="T6" fmla="*/ 0 w 57"/>
                    <a:gd name="T7" fmla="*/ 0 h 1"/>
                    <a:gd name="T8" fmla="*/ 57 w 57"/>
                    <a:gd name="T9" fmla="*/ 1 h 1"/>
                  </a:gdLst>
                  <a:ahLst/>
                  <a:cxnLst>
                    <a:cxn ang="T4">
                      <a:pos x="T0" y="T1"/>
                    </a:cxn>
                    <a:cxn ang="T5">
                      <a:pos x="T2" y="T3"/>
                    </a:cxn>
                  </a:cxnLst>
                  <a:rect l="T6" t="T7" r="T8" b="T9"/>
                  <a:pathLst>
                    <a:path w="57" h="1">
                      <a:moveTo>
                        <a:pt x="0" y="0"/>
                      </a:moveTo>
                      <a:lnTo>
                        <a:pt x="57"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57" name="Freeform 68"/>
                <p:cNvSpPr>
                  <a:spLocks/>
                </p:cNvSpPr>
                <p:nvPr/>
              </p:nvSpPr>
              <p:spPr bwMode="auto">
                <a:xfrm>
                  <a:off x="2849" y="2523"/>
                  <a:ext cx="58" cy="1"/>
                </a:xfrm>
                <a:custGeom>
                  <a:avLst/>
                  <a:gdLst>
                    <a:gd name="T0" fmla="*/ 0 w 58"/>
                    <a:gd name="T1" fmla="*/ 0 h 1"/>
                    <a:gd name="T2" fmla="*/ 58 w 58"/>
                    <a:gd name="T3" fmla="*/ 0 h 1"/>
                    <a:gd name="T4" fmla="*/ 0 60000 65536"/>
                    <a:gd name="T5" fmla="*/ 0 60000 65536"/>
                    <a:gd name="T6" fmla="*/ 0 w 58"/>
                    <a:gd name="T7" fmla="*/ 0 h 1"/>
                    <a:gd name="T8" fmla="*/ 58 w 58"/>
                    <a:gd name="T9" fmla="*/ 1 h 1"/>
                  </a:gdLst>
                  <a:ahLst/>
                  <a:cxnLst>
                    <a:cxn ang="T4">
                      <a:pos x="T0" y="T1"/>
                    </a:cxn>
                    <a:cxn ang="T5">
                      <a:pos x="T2" y="T3"/>
                    </a:cxn>
                  </a:cxnLst>
                  <a:rect l="T6" t="T7" r="T8" b="T9"/>
                  <a:pathLst>
                    <a:path w="58" h="1">
                      <a:moveTo>
                        <a:pt x="0" y="0"/>
                      </a:moveTo>
                      <a:lnTo>
                        <a:pt x="58"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58" name="Freeform 69"/>
                <p:cNvSpPr>
                  <a:spLocks/>
                </p:cNvSpPr>
                <p:nvPr/>
              </p:nvSpPr>
              <p:spPr bwMode="auto">
                <a:xfrm>
                  <a:off x="3404" y="2537"/>
                  <a:ext cx="57" cy="1"/>
                </a:xfrm>
                <a:custGeom>
                  <a:avLst/>
                  <a:gdLst>
                    <a:gd name="T0" fmla="*/ 0 w 57"/>
                    <a:gd name="T1" fmla="*/ 0 h 1"/>
                    <a:gd name="T2" fmla="*/ 57 w 57"/>
                    <a:gd name="T3" fmla="*/ 0 h 1"/>
                    <a:gd name="T4" fmla="*/ 0 60000 65536"/>
                    <a:gd name="T5" fmla="*/ 0 60000 65536"/>
                    <a:gd name="T6" fmla="*/ 0 w 57"/>
                    <a:gd name="T7" fmla="*/ 0 h 1"/>
                    <a:gd name="T8" fmla="*/ 57 w 57"/>
                    <a:gd name="T9" fmla="*/ 1 h 1"/>
                  </a:gdLst>
                  <a:ahLst/>
                  <a:cxnLst>
                    <a:cxn ang="T4">
                      <a:pos x="T0" y="T1"/>
                    </a:cxn>
                    <a:cxn ang="T5">
                      <a:pos x="T2" y="T3"/>
                    </a:cxn>
                  </a:cxnLst>
                  <a:rect l="T6" t="T7" r="T8" b="T9"/>
                  <a:pathLst>
                    <a:path w="57" h="1">
                      <a:moveTo>
                        <a:pt x="0" y="0"/>
                      </a:moveTo>
                      <a:lnTo>
                        <a:pt x="57"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59" name="Freeform 70"/>
                <p:cNvSpPr>
                  <a:spLocks/>
                </p:cNvSpPr>
                <p:nvPr/>
              </p:nvSpPr>
              <p:spPr bwMode="auto">
                <a:xfrm>
                  <a:off x="3579" y="2457"/>
                  <a:ext cx="57" cy="1"/>
                </a:xfrm>
                <a:custGeom>
                  <a:avLst/>
                  <a:gdLst>
                    <a:gd name="T0" fmla="*/ 0 w 57"/>
                    <a:gd name="T1" fmla="*/ 0 h 1"/>
                    <a:gd name="T2" fmla="*/ 57 w 57"/>
                    <a:gd name="T3" fmla="*/ 0 h 1"/>
                    <a:gd name="T4" fmla="*/ 0 60000 65536"/>
                    <a:gd name="T5" fmla="*/ 0 60000 65536"/>
                    <a:gd name="T6" fmla="*/ 0 w 57"/>
                    <a:gd name="T7" fmla="*/ 0 h 1"/>
                    <a:gd name="T8" fmla="*/ 57 w 57"/>
                    <a:gd name="T9" fmla="*/ 1 h 1"/>
                  </a:gdLst>
                  <a:ahLst/>
                  <a:cxnLst>
                    <a:cxn ang="T4">
                      <a:pos x="T0" y="T1"/>
                    </a:cxn>
                    <a:cxn ang="T5">
                      <a:pos x="T2" y="T3"/>
                    </a:cxn>
                  </a:cxnLst>
                  <a:rect l="T6" t="T7" r="T8" b="T9"/>
                  <a:pathLst>
                    <a:path w="57" h="1">
                      <a:moveTo>
                        <a:pt x="0" y="0"/>
                      </a:moveTo>
                      <a:lnTo>
                        <a:pt x="57"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60" name="Freeform 71"/>
                <p:cNvSpPr>
                  <a:spLocks/>
                </p:cNvSpPr>
                <p:nvPr/>
              </p:nvSpPr>
              <p:spPr bwMode="auto">
                <a:xfrm>
                  <a:off x="3297" y="2396"/>
                  <a:ext cx="59" cy="1"/>
                </a:xfrm>
                <a:custGeom>
                  <a:avLst/>
                  <a:gdLst>
                    <a:gd name="T0" fmla="*/ 0 w 59"/>
                    <a:gd name="T1" fmla="*/ 0 h 1"/>
                    <a:gd name="T2" fmla="*/ 59 w 59"/>
                    <a:gd name="T3" fmla="*/ 0 h 1"/>
                    <a:gd name="T4" fmla="*/ 0 60000 65536"/>
                    <a:gd name="T5" fmla="*/ 0 60000 65536"/>
                    <a:gd name="T6" fmla="*/ 0 w 59"/>
                    <a:gd name="T7" fmla="*/ 0 h 1"/>
                    <a:gd name="T8" fmla="*/ 59 w 59"/>
                    <a:gd name="T9" fmla="*/ 1 h 1"/>
                  </a:gdLst>
                  <a:ahLst/>
                  <a:cxnLst>
                    <a:cxn ang="T4">
                      <a:pos x="T0" y="T1"/>
                    </a:cxn>
                    <a:cxn ang="T5">
                      <a:pos x="T2" y="T3"/>
                    </a:cxn>
                  </a:cxnLst>
                  <a:rect l="T6" t="T7" r="T8" b="T9"/>
                  <a:pathLst>
                    <a:path w="59" h="1">
                      <a:moveTo>
                        <a:pt x="0" y="0"/>
                      </a:moveTo>
                      <a:lnTo>
                        <a:pt x="59"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61" name="Freeform 72"/>
                <p:cNvSpPr>
                  <a:spLocks/>
                </p:cNvSpPr>
                <p:nvPr/>
              </p:nvSpPr>
              <p:spPr bwMode="auto">
                <a:xfrm>
                  <a:off x="3579" y="2639"/>
                  <a:ext cx="56" cy="1"/>
                </a:xfrm>
                <a:custGeom>
                  <a:avLst/>
                  <a:gdLst>
                    <a:gd name="T0" fmla="*/ 0 w 56"/>
                    <a:gd name="T1" fmla="*/ 0 h 1"/>
                    <a:gd name="T2" fmla="*/ 56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lnTo>
                        <a:pt x="56"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62" name="Freeform 73"/>
                <p:cNvSpPr>
                  <a:spLocks/>
                </p:cNvSpPr>
                <p:nvPr/>
              </p:nvSpPr>
              <p:spPr bwMode="auto">
                <a:xfrm>
                  <a:off x="2867" y="2694"/>
                  <a:ext cx="55" cy="1"/>
                </a:xfrm>
                <a:custGeom>
                  <a:avLst/>
                  <a:gdLst>
                    <a:gd name="T0" fmla="*/ 0 w 55"/>
                    <a:gd name="T1" fmla="*/ 0 h 1"/>
                    <a:gd name="T2" fmla="*/ 55 w 55"/>
                    <a:gd name="T3" fmla="*/ 0 h 1"/>
                    <a:gd name="T4" fmla="*/ 0 60000 65536"/>
                    <a:gd name="T5" fmla="*/ 0 60000 65536"/>
                    <a:gd name="T6" fmla="*/ 0 w 55"/>
                    <a:gd name="T7" fmla="*/ 0 h 1"/>
                    <a:gd name="T8" fmla="*/ 55 w 55"/>
                    <a:gd name="T9" fmla="*/ 1 h 1"/>
                  </a:gdLst>
                  <a:ahLst/>
                  <a:cxnLst>
                    <a:cxn ang="T4">
                      <a:pos x="T0" y="T1"/>
                    </a:cxn>
                    <a:cxn ang="T5">
                      <a:pos x="T2" y="T3"/>
                    </a:cxn>
                  </a:cxnLst>
                  <a:rect l="T6" t="T7" r="T8" b="T9"/>
                  <a:pathLst>
                    <a:path w="55" h="1">
                      <a:moveTo>
                        <a:pt x="0" y="0"/>
                      </a:moveTo>
                      <a:lnTo>
                        <a:pt x="55"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63" name="Freeform 74"/>
                <p:cNvSpPr>
                  <a:spLocks/>
                </p:cNvSpPr>
                <p:nvPr/>
              </p:nvSpPr>
              <p:spPr bwMode="auto">
                <a:xfrm>
                  <a:off x="3770" y="2627"/>
                  <a:ext cx="54" cy="1"/>
                </a:xfrm>
                <a:custGeom>
                  <a:avLst/>
                  <a:gdLst>
                    <a:gd name="T0" fmla="*/ 0 w 54"/>
                    <a:gd name="T1" fmla="*/ 0 h 1"/>
                    <a:gd name="T2" fmla="*/ 54 w 54"/>
                    <a:gd name="T3" fmla="*/ 0 h 1"/>
                    <a:gd name="T4" fmla="*/ 0 60000 65536"/>
                    <a:gd name="T5" fmla="*/ 0 60000 65536"/>
                    <a:gd name="T6" fmla="*/ 0 w 54"/>
                    <a:gd name="T7" fmla="*/ 0 h 1"/>
                    <a:gd name="T8" fmla="*/ 54 w 54"/>
                    <a:gd name="T9" fmla="*/ 1 h 1"/>
                  </a:gdLst>
                  <a:ahLst/>
                  <a:cxnLst>
                    <a:cxn ang="T4">
                      <a:pos x="T0" y="T1"/>
                    </a:cxn>
                    <a:cxn ang="T5">
                      <a:pos x="T2" y="T3"/>
                    </a:cxn>
                  </a:cxnLst>
                  <a:rect l="T6" t="T7" r="T8" b="T9"/>
                  <a:pathLst>
                    <a:path w="54" h="1">
                      <a:moveTo>
                        <a:pt x="0" y="0"/>
                      </a:moveTo>
                      <a:lnTo>
                        <a:pt x="54"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grpSp>
          <p:grpSp>
            <p:nvGrpSpPr>
              <p:cNvPr id="8" name="Group 93"/>
              <p:cNvGrpSpPr>
                <a:grpSpLocks/>
              </p:cNvGrpSpPr>
              <p:nvPr/>
            </p:nvGrpSpPr>
            <p:grpSpPr bwMode="auto">
              <a:xfrm>
                <a:off x="2634" y="2724"/>
                <a:ext cx="1302" cy="828"/>
                <a:chOff x="2634" y="2724"/>
                <a:chExt cx="1302" cy="828"/>
              </a:xfrm>
            </p:grpSpPr>
            <p:sp>
              <p:nvSpPr>
                <p:cNvPr id="9" name="Oval 5"/>
                <p:cNvSpPr>
                  <a:spLocks noChangeArrowheads="1"/>
                </p:cNvSpPr>
                <p:nvPr/>
              </p:nvSpPr>
              <p:spPr bwMode="auto">
                <a:xfrm>
                  <a:off x="2783" y="2814"/>
                  <a:ext cx="104" cy="101"/>
                </a:xfrm>
                <a:prstGeom prst="ellipse">
                  <a:avLst/>
                </a:prstGeom>
                <a:solidFill>
                  <a:srgbClr val="FFFFFF"/>
                </a:solidFill>
                <a:ln w="46038">
                  <a:solidFill>
                    <a:srgbClr val="FF0000"/>
                  </a:solidFill>
                  <a:round/>
                  <a:headEnd/>
                  <a:tailEnd/>
                </a:ln>
              </p:spPr>
              <p:txBody>
                <a:bodyPr/>
                <a:lstStyle/>
                <a:p>
                  <a:endParaRPr lang="ar-IQ"/>
                </a:p>
              </p:txBody>
            </p:sp>
            <p:sp>
              <p:nvSpPr>
                <p:cNvPr id="10" name="Oval 10"/>
                <p:cNvSpPr>
                  <a:spLocks noChangeArrowheads="1"/>
                </p:cNvSpPr>
                <p:nvPr/>
              </p:nvSpPr>
              <p:spPr bwMode="auto">
                <a:xfrm>
                  <a:off x="2790" y="3011"/>
                  <a:ext cx="104" cy="101"/>
                </a:xfrm>
                <a:prstGeom prst="ellipse">
                  <a:avLst/>
                </a:prstGeom>
                <a:solidFill>
                  <a:srgbClr val="FFFFFF"/>
                </a:solidFill>
                <a:ln w="46038">
                  <a:solidFill>
                    <a:srgbClr val="FF0000"/>
                  </a:solidFill>
                  <a:round/>
                  <a:headEnd/>
                  <a:tailEnd/>
                </a:ln>
              </p:spPr>
              <p:txBody>
                <a:bodyPr/>
                <a:lstStyle/>
                <a:p>
                  <a:endParaRPr lang="ar-IQ"/>
                </a:p>
              </p:txBody>
            </p:sp>
            <p:sp>
              <p:nvSpPr>
                <p:cNvPr id="11" name="Oval 11"/>
                <p:cNvSpPr>
                  <a:spLocks noChangeArrowheads="1"/>
                </p:cNvSpPr>
                <p:nvPr/>
              </p:nvSpPr>
              <p:spPr bwMode="auto">
                <a:xfrm>
                  <a:off x="2883" y="3187"/>
                  <a:ext cx="104" cy="101"/>
                </a:xfrm>
                <a:prstGeom prst="ellipse">
                  <a:avLst/>
                </a:prstGeom>
                <a:solidFill>
                  <a:srgbClr val="FFFFFF"/>
                </a:solidFill>
                <a:ln w="46038">
                  <a:solidFill>
                    <a:srgbClr val="FF0000"/>
                  </a:solidFill>
                  <a:round/>
                  <a:headEnd/>
                  <a:tailEnd/>
                </a:ln>
              </p:spPr>
              <p:txBody>
                <a:bodyPr/>
                <a:lstStyle/>
                <a:p>
                  <a:endParaRPr lang="ar-IQ"/>
                </a:p>
              </p:txBody>
            </p:sp>
            <p:sp>
              <p:nvSpPr>
                <p:cNvPr id="12" name="Oval 12"/>
                <p:cNvSpPr>
                  <a:spLocks noChangeArrowheads="1"/>
                </p:cNvSpPr>
                <p:nvPr/>
              </p:nvSpPr>
              <p:spPr bwMode="auto">
                <a:xfrm>
                  <a:off x="2902" y="3381"/>
                  <a:ext cx="104" cy="102"/>
                </a:xfrm>
                <a:prstGeom prst="ellipse">
                  <a:avLst/>
                </a:prstGeom>
                <a:solidFill>
                  <a:srgbClr val="FFFFFF"/>
                </a:solidFill>
                <a:ln w="46038">
                  <a:solidFill>
                    <a:srgbClr val="FF0000"/>
                  </a:solidFill>
                  <a:round/>
                  <a:headEnd/>
                  <a:tailEnd/>
                </a:ln>
              </p:spPr>
              <p:txBody>
                <a:bodyPr/>
                <a:lstStyle/>
                <a:p>
                  <a:endParaRPr lang="ar-IQ"/>
                </a:p>
              </p:txBody>
            </p:sp>
            <p:sp>
              <p:nvSpPr>
                <p:cNvPr id="13" name="Oval 13"/>
                <p:cNvSpPr>
                  <a:spLocks noChangeArrowheads="1"/>
                </p:cNvSpPr>
                <p:nvPr/>
              </p:nvSpPr>
              <p:spPr bwMode="auto">
                <a:xfrm>
                  <a:off x="3183" y="3450"/>
                  <a:ext cx="105" cy="102"/>
                </a:xfrm>
                <a:prstGeom prst="ellipse">
                  <a:avLst/>
                </a:prstGeom>
                <a:solidFill>
                  <a:srgbClr val="FFFFFF"/>
                </a:solidFill>
                <a:ln w="46038">
                  <a:solidFill>
                    <a:srgbClr val="FF0000"/>
                  </a:solidFill>
                  <a:round/>
                  <a:headEnd/>
                  <a:tailEnd/>
                </a:ln>
              </p:spPr>
              <p:txBody>
                <a:bodyPr/>
                <a:lstStyle/>
                <a:p>
                  <a:endParaRPr lang="ar-IQ"/>
                </a:p>
              </p:txBody>
            </p:sp>
            <p:sp>
              <p:nvSpPr>
                <p:cNvPr id="14" name="Oval 14"/>
                <p:cNvSpPr>
                  <a:spLocks noChangeArrowheads="1"/>
                </p:cNvSpPr>
                <p:nvPr/>
              </p:nvSpPr>
              <p:spPr bwMode="auto">
                <a:xfrm>
                  <a:off x="2701" y="3172"/>
                  <a:ext cx="104" cy="102"/>
                </a:xfrm>
                <a:prstGeom prst="ellipse">
                  <a:avLst/>
                </a:prstGeom>
                <a:solidFill>
                  <a:srgbClr val="FFFFFF"/>
                </a:solidFill>
                <a:ln w="46038">
                  <a:solidFill>
                    <a:srgbClr val="FF0000"/>
                  </a:solidFill>
                  <a:round/>
                  <a:headEnd/>
                  <a:tailEnd/>
                </a:ln>
              </p:spPr>
              <p:txBody>
                <a:bodyPr/>
                <a:lstStyle/>
                <a:p>
                  <a:endParaRPr lang="ar-IQ"/>
                </a:p>
              </p:txBody>
            </p:sp>
            <p:sp>
              <p:nvSpPr>
                <p:cNvPr id="15" name="Oval 15"/>
                <p:cNvSpPr>
                  <a:spLocks noChangeArrowheads="1"/>
                </p:cNvSpPr>
                <p:nvPr/>
              </p:nvSpPr>
              <p:spPr bwMode="auto">
                <a:xfrm>
                  <a:off x="2634" y="2917"/>
                  <a:ext cx="104" cy="102"/>
                </a:xfrm>
                <a:prstGeom prst="ellipse">
                  <a:avLst/>
                </a:prstGeom>
                <a:solidFill>
                  <a:srgbClr val="FFFFFF"/>
                </a:solidFill>
                <a:ln w="46038">
                  <a:solidFill>
                    <a:srgbClr val="FF0000"/>
                  </a:solidFill>
                  <a:round/>
                  <a:headEnd/>
                  <a:tailEnd/>
                </a:ln>
              </p:spPr>
              <p:txBody>
                <a:bodyPr/>
                <a:lstStyle/>
                <a:p>
                  <a:endParaRPr lang="ar-IQ"/>
                </a:p>
              </p:txBody>
            </p:sp>
            <p:sp>
              <p:nvSpPr>
                <p:cNvPr id="16" name="Oval 21"/>
                <p:cNvSpPr>
                  <a:spLocks noChangeArrowheads="1"/>
                </p:cNvSpPr>
                <p:nvPr/>
              </p:nvSpPr>
              <p:spPr bwMode="auto">
                <a:xfrm>
                  <a:off x="3441" y="3423"/>
                  <a:ext cx="104" cy="101"/>
                </a:xfrm>
                <a:prstGeom prst="ellipse">
                  <a:avLst/>
                </a:prstGeom>
                <a:solidFill>
                  <a:srgbClr val="FFFFFF"/>
                </a:solidFill>
                <a:ln w="46038">
                  <a:solidFill>
                    <a:srgbClr val="FF0000"/>
                  </a:solidFill>
                  <a:round/>
                  <a:headEnd/>
                  <a:tailEnd/>
                </a:ln>
              </p:spPr>
              <p:txBody>
                <a:bodyPr/>
                <a:lstStyle/>
                <a:p>
                  <a:endParaRPr lang="ar-IQ"/>
                </a:p>
              </p:txBody>
            </p:sp>
            <p:sp>
              <p:nvSpPr>
                <p:cNvPr id="17" name="Oval 22"/>
                <p:cNvSpPr>
                  <a:spLocks noChangeArrowheads="1"/>
                </p:cNvSpPr>
                <p:nvPr/>
              </p:nvSpPr>
              <p:spPr bwMode="auto">
                <a:xfrm>
                  <a:off x="3665" y="3306"/>
                  <a:ext cx="104" cy="102"/>
                </a:xfrm>
                <a:prstGeom prst="ellipse">
                  <a:avLst/>
                </a:prstGeom>
                <a:solidFill>
                  <a:srgbClr val="FFFFFF"/>
                </a:solidFill>
                <a:ln w="46038">
                  <a:solidFill>
                    <a:srgbClr val="FF0000"/>
                  </a:solidFill>
                  <a:round/>
                  <a:headEnd/>
                  <a:tailEnd/>
                </a:ln>
              </p:spPr>
              <p:txBody>
                <a:bodyPr/>
                <a:lstStyle/>
                <a:p>
                  <a:endParaRPr lang="ar-IQ"/>
                </a:p>
              </p:txBody>
            </p:sp>
            <p:sp>
              <p:nvSpPr>
                <p:cNvPr id="18" name="Oval 23"/>
                <p:cNvSpPr>
                  <a:spLocks noChangeArrowheads="1"/>
                </p:cNvSpPr>
                <p:nvPr/>
              </p:nvSpPr>
              <p:spPr bwMode="auto">
                <a:xfrm>
                  <a:off x="3794" y="3093"/>
                  <a:ext cx="104" cy="102"/>
                </a:xfrm>
                <a:prstGeom prst="ellipse">
                  <a:avLst/>
                </a:prstGeom>
                <a:solidFill>
                  <a:srgbClr val="FFFFFF"/>
                </a:solidFill>
                <a:ln w="46038">
                  <a:solidFill>
                    <a:srgbClr val="FF0000"/>
                  </a:solidFill>
                  <a:round/>
                  <a:headEnd/>
                  <a:tailEnd/>
                </a:ln>
              </p:spPr>
              <p:txBody>
                <a:bodyPr/>
                <a:lstStyle/>
                <a:p>
                  <a:endParaRPr lang="ar-IQ"/>
                </a:p>
              </p:txBody>
            </p:sp>
            <p:sp>
              <p:nvSpPr>
                <p:cNvPr id="19" name="Oval 24"/>
                <p:cNvSpPr>
                  <a:spLocks noChangeArrowheads="1"/>
                </p:cNvSpPr>
                <p:nvPr/>
              </p:nvSpPr>
              <p:spPr bwMode="auto">
                <a:xfrm>
                  <a:off x="3832" y="2829"/>
                  <a:ext cx="104" cy="101"/>
                </a:xfrm>
                <a:prstGeom prst="ellipse">
                  <a:avLst/>
                </a:prstGeom>
                <a:solidFill>
                  <a:srgbClr val="FFFFFF"/>
                </a:solidFill>
                <a:ln w="46038">
                  <a:solidFill>
                    <a:srgbClr val="FF0000"/>
                  </a:solidFill>
                  <a:round/>
                  <a:headEnd/>
                  <a:tailEnd/>
                </a:ln>
              </p:spPr>
              <p:txBody>
                <a:bodyPr/>
                <a:lstStyle/>
                <a:p>
                  <a:endParaRPr lang="ar-IQ"/>
                </a:p>
              </p:txBody>
            </p:sp>
            <p:sp>
              <p:nvSpPr>
                <p:cNvPr id="20" name="Oval 26"/>
                <p:cNvSpPr>
                  <a:spLocks noChangeArrowheads="1"/>
                </p:cNvSpPr>
                <p:nvPr/>
              </p:nvSpPr>
              <p:spPr bwMode="auto">
                <a:xfrm>
                  <a:off x="3076" y="3300"/>
                  <a:ext cx="105" cy="102"/>
                </a:xfrm>
                <a:prstGeom prst="ellipse">
                  <a:avLst/>
                </a:prstGeom>
                <a:solidFill>
                  <a:srgbClr val="FFFFFF"/>
                </a:solidFill>
                <a:ln w="46038">
                  <a:solidFill>
                    <a:srgbClr val="FF0000"/>
                  </a:solidFill>
                  <a:round/>
                  <a:headEnd/>
                  <a:tailEnd/>
                </a:ln>
              </p:spPr>
              <p:txBody>
                <a:bodyPr/>
                <a:lstStyle/>
                <a:p>
                  <a:endParaRPr lang="ar-IQ"/>
                </a:p>
              </p:txBody>
            </p:sp>
            <p:sp>
              <p:nvSpPr>
                <p:cNvPr id="21" name="Oval 27"/>
                <p:cNvSpPr>
                  <a:spLocks noChangeArrowheads="1"/>
                </p:cNvSpPr>
                <p:nvPr/>
              </p:nvSpPr>
              <p:spPr bwMode="auto">
                <a:xfrm>
                  <a:off x="3296" y="3316"/>
                  <a:ext cx="104" cy="102"/>
                </a:xfrm>
                <a:prstGeom prst="ellipse">
                  <a:avLst/>
                </a:prstGeom>
                <a:solidFill>
                  <a:srgbClr val="FFFFFF"/>
                </a:solidFill>
                <a:ln w="46038">
                  <a:solidFill>
                    <a:srgbClr val="FF0000"/>
                  </a:solidFill>
                  <a:round/>
                  <a:headEnd/>
                  <a:tailEnd/>
                </a:ln>
              </p:spPr>
              <p:txBody>
                <a:bodyPr/>
                <a:lstStyle/>
                <a:p>
                  <a:endParaRPr lang="ar-IQ"/>
                </a:p>
              </p:txBody>
            </p:sp>
            <p:sp>
              <p:nvSpPr>
                <p:cNvPr id="22" name="Oval 28"/>
                <p:cNvSpPr>
                  <a:spLocks noChangeArrowheads="1"/>
                </p:cNvSpPr>
                <p:nvPr/>
              </p:nvSpPr>
              <p:spPr bwMode="auto">
                <a:xfrm>
                  <a:off x="3493" y="3251"/>
                  <a:ext cx="105" cy="102"/>
                </a:xfrm>
                <a:prstGeom prst="ellipse">
                  <a:avLst/>
                </a:prstGeom>
                <a:solidFill>
                  <a:srgbClr val="FFFFFF"/>
                </a:solidFill>
                <a:ln w="46038">
                  <a:solidFill>
                    <a:srgbClr val="FF0000"/>
                  </a:solidFill>
                  <a:round/>
                  <a:headEnd/>
                  <a:tailEnd/>
                </a:ln>
              </p:spPr>
              <p:txBody>
                <a:bodyPr/>
                <a:lstStyle/>
                <a:p>
                  <a:endParaRPr lang="ar-IQ"/>
                </a:p>
              </p:txBody>
            </p:sp>
            <p:sp>
              <p:nvSpPr>
                <p:cNvPr id="23" name="Oval 29"/>
                <p:cNvSpPr>
                  <a:spLocks noChangeArrowheads="1"/>
                </p:cNvSpPr>
                <p:nvPr/>
              </p:nvSpPr>
              <p:spPr bwMode="auto">
                <a:xfrm>
                  <a:off x="3625" y="3119"/>
                  <a:ext cx="104" cy="102"/>
                </a:xfrm>
                <a:prstGeom prst="ellipse">
                  <a:avLst/>
                </a:prstGeom>
                <a:solidFill>
                  <a:srgbClr val="FFFFFF"/>
                </a:solidFill>
                <a:ln w="46038">
                  <a:solidFill>
                    <a:srgbClr val="FF0000"/>
                  </a:solidFill>
                  <a:round/>
                  <a:headEnd/>
                  <a:tailEnd/>
                </a:ln>
              </p:spPr>
              <p:txBody>
                <a:bodyPr/>
                <a:lstStyle/>
                <a:p>
                  <a:endParaRPr lang="ar-IQ"/>
                </a:p>
              </p:txBody>
            </p:sp>
            <p:sp>
              <p:nvSpPr>
                <p:cNvPr id="24" name="Oval 30"/>
                <p:cNvSpPr>
                  <a:spLocks noChangeArrowheads="1"/>
                </p:cNvSpPr>
                <p:nvPr/>
              </p:nvSpPr>
              <p:spPr bwMode="auto">
                <a:xfrm>
                  <a:off x="3689" y="2949"/>
                  <a:ext cx="104" cy="102"/>
                </a:xfrm>
                <a:prstGeom prst="ellipse">
                  <a:avLst/>
                </a:prstGeom>
                <a:solidFill>
                  <a:srgbClr val="FFFFFF"/>
                </a:solidFill>
                <a:ln w="46038">
                  <a:solidFill>
                    <a:srgbClr val="FF0000"/>
                  </a:solidFill>
                  <a:round/>
                  <a:headEnd/>
                  <a:tailEnd/>
                </a:ln>
              </p:spPr>
              <p:txBody>
                <a:bodyPr/>
                <a:lstStyle/>
                <a:p>
                  <a:endParaRPr lang="ar-IQ"/>
                </a:p>
              </p:txBody>
            </p:sp>
            <p:sp>
              <p:nvSpPr>
                <p:cNvPr id="25" name="Oval 31"/>
                <p:cNvSpPr>
                  <a:spLocks noChangeArrowheads="1"/>
                </p:cNvSpPr>
                <p:nvPr/>
              </p:nvSpPr>
              <p:spPr bwMode="auto">
                <a:xfrm>
                  <a:off x="3662" y="2748"/>
                  <a:ext cx="105" cy="101"/>
                </a:xfrm>
                <a:prstGeom prst="ellipse">
                  <a:avLst/>
                </a:prstGeom>
                <a:solidFill>
                  <a:srgbClr val="FFFFFF"/>
                </a:solidFill>
                <a:ln w="46038">
                  <a:solidFill>
                    <a:srgbClr val="FF0000"/>
                  </a:solidFill>
                  <a:round/>
                  <a:headEnd/>
                  <a:tailEnd/>
                </a:ln>
              </p:spPr>
              <p:txBody>
                <a:bodyPr/>
                <a:lstStyle/>
                <a:p>
                  <a:endParaRPr lang="ar-IQ"/>
                </a:p>
              </p:txBody>
            </p:sp>
            <p:sp>
              <p:nvSpPr>
                <p:cNvPr id="26" name="Freeform 75"/>
                <p:cNvSpPr>
                  <a:spLocks/>
                </p:cNvSpPr>
                <p:nvPr/>
              </p:nvSpPr>
              <p:spPr bwMode="auto">
                <a:xfrm>
                  <a:off x="3684" y="2804"/>
                  <a:ext cx="59" cy="1"/>
                </a:xfrm>
                <a:custGeom>
                  <a:avLst/>
                  <a:gdLst>
                    <a:gd name="T0" fmla="*/ 0 w 59"/>
                    <a:gd name="T1" fmla="*/ 0 h 1"/>
                    <a:gd name="T2" fmla="*/ 59 w 59"/>
                    <a:gd name="T3" fmla="*/ 0 h 1"/>
                    <a:gd name="T4" fmla="*/ 0 60000 65536"/>
                    <a:gd name="T5" fmla="*/ 0 60000 65536"/>
                    <a:gd name="T6" fmla="*/ 0 w 59"/>
                    <a:gd name="T7" fmla="*/ 0 h 1"/>
                    <a:gd name="T8" fmla="*/ 59 w 59"/>
                    <a:gd name="T9" fmla="*/ 1 h 1"/>
                  </a:gdLst>
                  <a:ahLst/>
                  <a:cxnLst>
                    <a:cxn ang="T4">
                      <a:pos x="T0" y="T1"/>
                    </a:cxn>
                    <a:cxn ang="T5">
                      <a:pos x="T2" y="T3"/>
                    </a:cxn>
                  </a:cxnLst>
                  <a:rect l="T6" t="T7" r="T8" b="T9"/>
                  <a:pathLst>
                    <a:path w="59" h="1">
                      <a:moveTo>
                        <a:pt x="0" y="0"/>
                      </a:moveTo>
                      <a:lnTo>
                        <a:pt x="59"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27" name="Freeform 76"/>
                <p:cNvSpPr>
                  <a:spLocks/>
                </p:cNvSpPr>
                <p:nvPr/>
              </p:nvSpPr>
              <p:spPr bwMode="auto">
                <a:xfrm>
                  <a:off x="2807" y="2868"/>
                  <a:ext cx="55" cy="1"/>
                </a:xfrm>
                <a:custGeom>
                  <a:avLst/>
                  <a:gdLst>
                    <a:gd name="T0" fmla="*/ 0 w 55"/>
                    <a:gd name="T1" fmla="*/ 0 h 1"/>
                    <a:gd name="T2" fmla="*/ 55 w 55"/>
                    <a:gd name="T3" fmla="*/ 0 h 1"/>
                    <a:gd name="T4" fmla="*/ 0 60000 65536"/>
                    <a:gd name="T5" fmla="*/ 0 60000 65536"/>
                    <a:gd name="T6" fmla="*/ 0 w 55"/>
                    <a:gd name="T7" fmla="*/ 0 h 1"/>
                    <a:gd name="T8" fmla="*/ 55 w 55"/>
                    <a:gd name="T9" fmla="*/ 1 h 1"/>
                  </a:gdLst>
                  <a:ahLst/>
                  <a:cxnLst>
                    <a:cxn ang="T4">
                      <a:pos x="T0" y="T1"/>
                    </a:cxn>
                    <a:cxn ang="T5">
                      <a:pos x="T2" y="T3"/>
                    </a:cxn>
                  </a:cxnLst>
                  <a:rect l="T6" t="T7" r="T8" b="T9"/>
                  <a:pathLst>
                    <a:path w="55" h="1">
                      <a:moveTo>
                        <a:pt x="0" y="0"/>
                      </a:moveTo>
                      <a:lnTo>
                        <a:pt x="55"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28" name="Freeform 77"/>
                <p:cNvSpPr>
                  <a:spLocks/>
                </p:cNvSpPr>
                <p:nvPr/>
              </p:nvSpPr>
              <p:spPr bwMode="auto">
                <a:xfrm>
                  <a:off x="3855" y="2880"/>
                  <a:ext cx="57" cy="1"/>
                </a:xfrm>
                <a:custGeom>
                  <a:avLst/>
                  <a:gdLst>
                    <a:gd name="T0" fmla="*/ 0 w 57"/>
                    <a:gd name="T1" fmla="*/ 0 h 1"/>
                    <a:gd name="T2" fmla="*/ 57 w 57"/>
                    <a:gd name="T3" fmla="*/ 0 h 1"/>
                    <a:gd name="T4" fmla="*/ 0 60000 65536"/>
                    <a:gd name="T5" fmla="*/ 0 60000 65536"/>
                    <a:gd name="T6" fmla="*/ 0 w 57"/>
                    <a:gd name="T7" fmla="*/ 0 h 1"/>
                    <a:gd name="T8" fmla="*/ 57 w 57"/>
                    <a:gd name="T9" fmla="*/ 1 h 1"/>
                  </a:gdLst>
                  <a:ahLst/>
                  <a:cxnLst>
                    <a:cxn ang="T4">
                      <a:pos x="T0" y="T1"/>
                    </a:cxn>
                    <a:cxn ang="T5">
                      <a:pos x="T2" y="T3"/>
                    </a:cxn>
                  </a:cxnLst>
                  <a:rect l="T6" t="T7" r="T8" b="T9"/>
                  <a:pathLst>
                    <a:path w="57" h="1">
                      <a:moveTo>
                        <a:pt x="0" y="0"/>
                      </a:moveTo>
                      <a:lnTo>
                        <a:pt x="57"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29" name="Freeform 78"/>
                <p:cNvSpPr>
                  <a:spLocks/>
                </p:cNvSpPr>
                <p:nvPr/>
              </p:nvSpPr>
              <p:spPr bwMode="auto">
                <a:xfrm>
                  <a:off x="2693" y="2724"/>
                  <a:ext cx="60" cy="1"/>
                </a:xfrm>
                <a:custGeom>
                  <a:avLst/>
                  <a:gdLst>
                    <a:gd name="T0" fmla="*/ 0 w 60"/>
                    <a:gd name="T1" fmla="*/ 0 h 1"/>
                    <a:gd name="T2" fmla="*/ 60 w 60"/>
                    <a:gd name="T3" fmla="*/ 0 h 1"/>
                    <a:gd name="T4" fmla="*/ 0 60000 65536"/>
                    <a:gd name="T5" fmla="*/ 0 60000 65536"/>
                    <a:gd name="T6" fmla="*/ 0 w 60"/>
                    <a:gd name="T7" fmla="*/ 0 h 1"/>
                    <a:gd name="T8" fmla="*/ 60 w 60"/>
                    <a:gd name="T9" fmla="*/ 1 h 1"/>
                  </a:gdLst>
                  <a:ahLst/>
                  <a:cxnLst>
                    <a:cxn ang="T4">
                      <a:pos x="T0" y="T1"/>
                    </a:cxn>
                    <a:cxn ang="T5">
                      <a:pos x="T2" y="T3"/>
                    </a:cxn>
                  </a:cxnLst>
                  <a:rect l="T6" t="T7" r="T8" b="T9"/>
                  <a:pathLst>
                    <a:path w="60" h="1">
                      <a:moveTo>
                        <a:pt x="0" y="0"/>
                      </a:moveTo>
                      <a:lnTo>
                        <a:pt x="60"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0" name="Freeform 79"/>
                <p:cNvSpPr>
                  <a:spLocks/>
                </p:cNvSpPr>
                <p:nvPr/>
              </p:nvSpPr>
              <p:spPr bwMode="auto">
                <a:xfrm>
                  <a:off x="3713" y="3003"/>
                  <a:ext cx="60" cy="2"/>
                </a:xfrm>
                <a:custGeom>
                  <a:avLst/>
                  <a:gdLst>
                    <a:gd name="T0" fmla="*/ 0 w 60"/>
                    <a:gd name="T1" fmla="*/ 2 h 2"/>
                    <a:gd name="T2" fmla="*/ 60 w 60"/>
                    <a:gd name="T3" fmla="*/ 0 h 2"/>
                    <a:gd name="T4" fmla="*/ 0 60000 65536"/>
                    <a:gd name="T5" fmla="*/ 0 60000 65536"/>
                    <a:gd name="T6" fmla="*/ 0 w 60"/>
                    <a:gd name="T7" fmla="*/ 0 h 2"/>
                    <a:gd name="T8" fmla="*/ 60 w 60"/>
                    <a:gd name="T9" fmla="*/ 2 h 2"/>
                  </a:gdLst>
                  <a:ahLst/>
                  <a:cxnLst>
                    <a:cxn ang="T4">
                      <a:pos x="T0" y="T1"/>
                    </a:cxn>
                    <a:cxn ang="T5">
                      <a:pos x="T2" y="T3"/>
                    </a:cxn>
                  </a:cxnLst>
                  <a:rect l="T6" t="T7" r="T8" b="T9"/>
                  <a:pathLst>
                    <a:path w="60" h="2">
                      <a:moveTo>
                        <a:pt x="0" y="2"/>
                      </a:moveTo>
                      <a:lnTo>
                        <a:pt x="60"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1" name="Freeform 80"/>
                <p:cNvSpPr>
                  <a:spLocks/>
                </p:cNvSpPr>
                <p:nvPr/>
              </p:nvSpPr>
              <p:spPr bwMode="auto">
                <a:xfrm>
                  <a:off x="2813" y="3065"/>
                  <a:ext cx="57" cy="1"/>
                </a:xfrm>
                <a:custGeom>
                  <a:avLst/>
                  <a:gdLst>
                    <a:gd name="T0" fmla="*/ 0 w 57"/>
                    <a:gd name="T1" fmla="*/ 0 h 1"/>
                    <a:gd name="T2" fmla="*/ 57 w 57"/>
                    <a:gd name="T3" fmla="*/ 0 h 1"/>
                    <a:gd name="T4" fmla="*/ 0 60000 65536"/>
                    <a:gd name="T5" fmla="*/ 0 60000 65536"/>
                    <a:gd name="T6" fmla="*/ 0 w 57"/>
                    <a:gd name="T7" fmla="*/ 0 h 1"/>
                    <a:gd name="T8" fmla="*/ 57 w 57"/>
                    <a:gd name="T9" fmla="*/ 1 h 1"/>
                  </a:gdLst>
                  <a:ahLst/>
                  <a:cxnLst>
                    <a:cxn ang="T4">
                      <a:pos x="T0" y="T1"/>
                    </a:cxn>
                    <a:cxn ang="T5">
                      <a:pos x="T2" y="T3"/>
                    </a:cxn>
                  </a:cxnLst>
                  <a:rect l="T6" t="T7" r="T8" b="T9"/>
                  <a:pathLst>
                    <a:path w="57" h="1">
                      <a:moveTo>
                        <a:pt x="0" y="0"/>
                      </a:moveTo>
                      <a:lnTo>
                        <a:pt x="57"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2" name="Freeform 81"/>
                <p:cNvSpPr>
                  <a:spLocks/>
                </p:cNvSpPr>
                <p:nvPr/>
              </p:nvSpPr>
              <p:spPr bwMode="auto">
                <a:xfrm>
                  <a:off x="2655" y="2972"/>
                  <a:ext cx="60" cy="1"/>
                </a:xfrm>
                <a:custGeom>
                  <a:avLst/>
                  <a:gdLst>
                    <a:gd name="T0" fmla="*/ 0 w 60"/>
                    <a:gd name="T1" fmla="*/ 1 h 1"/>
                    <a:gd name="T2" fmla="*/ 60 w 60"/>
                    <a:gd name="T3" fmla="*/ 0 h 1"/>
                    <a:gd name="T4" fmla="*/ 0 60000 65536"/>
                    <a:gd name="T5" fmla="*/ 0 60000 65536"/>
                    <a:gd name="T6" fmla="*/ 0 w 60"/>
                    <a:gd name="T7" fmla="*/ 0 h 1"/>
                    <a:gd name="T8" fmla="*/ 60 w 60"/>
                    <a:gd name="T9" fmla="*/ 1 h 1"/>
                  </a:gdLst>
                  <a:ahLst/>
                  <a:cxnLst>
                    <a:cxn ang="T4">
                      <a:pos x="T0" y="T1"/>
                    </a:cxn>
                    <a:cxn ang="T5">
                      <a:pos x="T2" y="T3"/>
                    </a:cxn>
                  </a:cxnLst>
                  <a:rect l="T6" t="T7" r="T8" b="T9"/>
                  <a:pathLst>
                    <a:path w="60" h="1">
                      <a:moveTo>
                        <a:pt x="0" y="1"/>
                      </a:moveTo>
                      <a:lnTo>
                        <a:pt x="60"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3" name="Freeform 82"/>
                <p:cNvSpPr>
                  <a:spLocks/>
                </p:cNvSpPr>
                <p:nvPr/>
              </p:nvSpPr>
              <p:spPr bwMode="auto">
                <a:xfrm>
                  <a:off x="2721" y="3224"/>
                  <a:ext cx="62" cy="1"/>
                </a:xfrm>
                <a:custGeom>
                  <a:avLst/>
                  <a:gdLst>
                    <a:gd name="T0" fmla="*/ 0 w 62"/>
                    <a:gd name="T1" fmla="*/ 0 h 1"/>
                    <a:gd name="T2" fmla="*/ 62 w 62"/>
                    <a:gd name="T3" fmla="*/ 1 h 1"/>
                    <a:gd name="T4" fmla="*/ 0 60000 65536"/>
                    <a:gd name="T5" fmla="*/ 0 60000 65536"/>
                    <a:gd name="T6" fmla="*/ 0 w 62"/>
                    <a:gd name="T7" fmla="*/ 0 h 1"/>
                    <a:gd name="T8" fmla="*/ 62 w 62"/>
                    <a:gd name="T9" fmla="*/ 1 h 1"/>
                  </a:gdLst>
                  <a:ahLst/>
                  <a:cxnLst>
                    <a:cxn ang="T4">
                      <a:pos x="T0" y="T1"/>
                    </a:cxn>
                    <a:cxn ang="T5">
                      <a:pos x="T2" y="T3"/>
                    </a:cxn>
                  </a:cxnLst>
                  <a:rect l="T6" t="T7" r="T8" b="T9"/>
                  <a:pathLst>
                    <a:path w="62" h="1">
                      <a:moveTo>
                        <a:pt x="0" y="0"/>
                      </a:moveTo>
                      <a:lnTo>
                        <a:pt x="62" y="1"/>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4" name="Freeform 83"/>
                <p:cNvSpPr>
                  <a:spLocks/>
                </p:cNvSpPr>
                <p:nvPr/>
              </p:nvSpPr>
              <p:spPr bwMode="auto">
                <a:xfrm>
                  <a:off x="2909" y="3239"/>
                  <a:ext cx="54" cy="1"/>
                </a:xfrm>
                <a:custGeom>
                  <a:avLst/>
                  <a:gdLst>
                    <a:gd name="T0" fmla="*/ 0 w 54"/>
                    <a:gd name="T1" fmla="*/ 0 h 1"/>
                    <a:gd name="T2" fmla="*/ 54 w 54"/>
                    <a:gd name="T3" fmla="*/ 0 h 1"/>
                    <a:gd name="T4" fmla="*/ 0 60000 65536"/>
                    <a:gd name="T5" fmla="*/ 0 60000 65536"/>
                    <a:gd name="T6" fmla="*/ 0 w 54"/>
                    <a:gd name="T7" fmla="*/ 0 h 1"/>
                    <a:gd name="T8" fmla="*/ 54 w 54"/>
                    <a:gd name="T9" fmla="*/ 1 h 1"/>
                  </a:gdLst>
                  <a:ahLst/>
                  <a:cxnLst>
                    <a:cxn ang="T4">
                      <a:pos x="T0" y="T1"/>
                    </a:cxn>
                    <a:cxn ang="T5">
                      <a:pos x="T2" y="T3"/>
                    </a:cxn>
                  </a:cxnLst>
                  <a:rect l="T6" t="T7" r="T8" b="T9"/>
                  <a:pathLst>
                    <a:path w="54" h="1">
                      <a:moveTo>
                        <a:pt x="0" y="0"/>
                      </a:moveTo>
                      <a:lnTo>
                        <a:pt x="54"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5" name="Freeform 84"/>
                <p:cNvSpPr>
                  <a:spLocks/>
                </p:cNvSpPr>
                <p:nvPr/>
              </p:nvSpPr>
              <p:spPr bwMode="auto">
                <a:xfrm>
                  <a:off x="3648" y="3168"/>
                  <a:ext cx="62" cy="1"/>
                </a:xfrm>
                <a:custGeom>
                  <a:avLst/>
                  <a:gdLst>
                    <a:gd name="T0" fmla="*/ 0 w 62"/>
                    <a:gd name="T1" fmla="*/ 0 h 1"/>
                    <a:gd name="T2" fmla="*/ 62 w 62"/>
                    <a:gd name="T3" fmla="*/ 0 h 1"/>
                    <a:gd name="T4" fmla="*/ 0 60000 65536"/>
                    <a:gd name="T5" fmla="*/ 0 60000 65536"/>
                    <a:gd name="T6" fmla="*/ 0 w 62"/>
                    <a:gd name="T7" fmla="*/ 0 h 1"/>
                    <a:gd name="T8" fmla="*/ 62 w 62"/>
                    <a:gd name="T9" fmla="*/ 1 h 1"/>
                  </a:gdLst>
                  <a:ahLst/>
                  <a:cxnLst>
                    <a:cxn ang="T4">
                      <a:pos x="T0" y="T1"/>
                    </a:cxn>
                    <a:cxn ang="T5">
                      <a:pos x="T2" y="T3"/>
                    </a:cxn>
                  </a:cxnLst>
                  <a:rect l="T6" t="T7" r="T8" b="T9"/>
                  <a:pathLst>
                    <a:path w="62" h="1">
                      <a:moveTo>
                        <a:pt x="0" y="0"/>
                      </a:moveTo>
                      <a:lnTo>
                        <a:pt x="62"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6" name="Freeform 85"/>
                <p:cNvSpPr>
                  <a:spLocks/>
                </p:cNvSpPr>
                <p:nvPr/>
              </p:nvSpPr>
              <p:spPr bwMode="auto">
                <a:xfrm>
                  <a:off x="3099" y="3353"/>
                  <a:ext cx="57" cy="1"/>
                </a:xfrm>
                <a:custGeom>
                  <a:avLst/>
                  <a:gdLst>
                    <a:gd name="T0" fmla="*/ 0 w 57"/>
                    <a:gd name="T1" fmla="*/ 0 h 1"/>
                    <a:gd name="T2" fmla="*/ 57 w 57"/>
                    <a:gd name="T3" fmla="*/ 0 h 1"/>
                    <a:gd name="T4" fmla="*/ 0 60000 65536"/>
                    <a:gd name="T5" fmla="*/ 0 60000 65536"/>
                    <a:gd name="T6" fmla="*/ 0 w 57"/>
                    <a:gd name="T7" fmla="*/ 0 h 1"/>
                    <a:gd name="T8" fmla="*/ 57 w 57"/>
                    <a:gd name="T9" fmla="*/ 1 h 1"/>
                  </a:gdLst>
                  <a:ahLst/>
                  <a:cxnLst>
                    <a:cxn ang="T4">
                      <a:pos x="T0" y="T1"/>
                    </a:cxn>
                    <a:cxn ang="T5">
                      <a:pos x="T2" y="T3"/>
                    </a:cxn>
                  </a:cxnLst>
                  <a:rect l="T6" t="T7" r="T8" b="T9"/>
                  <a:pathLst>
                    <a:path w="57" h="1">
                      <a:moveTo>
                        <a:pt x="0" y="0"/>
                      </a:moveTo>
                      <a:lnTo>
                        <a:pt x="57"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7" name="Freeform 86"/>
                <p:cNvSpPr>
                  <a:spLocks/>
                </p:cNvSpPr>
                <p:nvPr/>
              </p:nvSpPr>
              <p:spPr bwMode="auto">
                <a:xfrm>
                  <a:off x="3317" y="3368"/>
                  <a:ext cx="60" cy="1"/>
                </a:xfrm>
                <a:custGeom>
                  <a:avLst/>
                  <a:gdLst>
                    <a:gd name="T0" fmla="*/ 0 w 60"/>
                    <a:gd name="T1" fmla="*/ 0 h 1"/>
                    <a:gd name="T2" fmla="*/ 60 w 60"/>
                    <a:gd name="T3" fmla="*/ 0 h 1"/>
                    <a:gd name="T4" fmla="*/ 0 60000 65536"/>
                    <a:gd name="T5" fmla="*/ 0 60000 65536"/>
                    <a:gd name="T6" fmla="*/ 0 w 60"/>
                    <a:gd name="T7" fmla="*/ 0 h 1"/>
                    <a:gd name="T8" fmla="*/ 60 w 60"/>
                    <a:gd name="T9" fmla="*/ 1 h 1"/>
                  </a:gdLst>
                  <a:ahLst/>
                  <a:cxnLst>
                    <a:cxn ang="T4">
                      <a:pos x="T0" y="T1"/>
                    </a:cxn>
                    <a:cxn ang="T5">
                      <a:pos x="T2" y="T3"/>
                    </a:cxn>
                  </a:cxnLst>
                  <a:rect l="T6" t="T7" r="T8" b="T9"/>
                  <a:pathLst>
                    <a:path w="60" h="1">
                      <a:moveTo>
                        <a:pt x="0" y="0"/>
                      </a:moveTo>
                      <a:lnTo>
                        <a:pt x="60"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8" name="Freeform 87"/>
                <p:cNvSpPr>
                  <a:spLocks/>
                </p:cNvSpPr>
                <p:nvPr/>
              </p:nvSpPr>
              <p:spPr bwMode="auto">
                <a:xfrm>
                  <a:off x="3684" y="3360"/>
                  <a:ext cx="65" cy="1"/>
                </a:xfrm>
                <a:custGeom>
                  <a:avLst/>
                  <a:gdLst>
                    <a:gd name="T0" fmla="*/ 0 w 65"/>
                    <a:gd name="T1" fmla="*/ 0 h 1"/>
                    <a:gd name="T2" fmla="*/ 65 w 65"/>
                    <a:gd name="T3" fmla="*/ 0 h 1"/>
                    <a:gd name="T4" fmla="*/ 0 60000 65536"/>
                    <a:gd name="T5" fmla="*/ 0 60000 65536"/>
                    <a:gd name="T6" fmla="*/ 0 w 65"/>
                    <a:gd name="T7" fmla="*/ 0 h 1"/>
                    <a:gd name="T8" fmla="*/ 65 w 65"/>
                    <a:gd name="T9" fmla="*/ 1 h 1"/>
                  </a:gdLst>
                  <a:ahLst/>
                  <a:cxnLst>
                    <a:cxn ang="T4">
                      <a:pos x="T0" y="T1"/>
                    </a:cxn>
                    <a:cxn ang="T5">
                      <a:pos x="T2" y="T3"/>
                    </a:cxn>
                  </a:cxnLst>
                  <a:rect l="T6" t="T7" r="T8" b="T9"/>
                  <a:pathLst>
                    <a:path w="65" h="1">
                      <a:moveTo>
                        <a:pt x="0" y="0"/>
                      </a:moveTo>
                      <a:lnTo>
                        <a:pt x="65"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39" name="Freeform 88"/>
                <p:cNvSpPr>
                  <a:spLocks/>
                </p:cNvSpPr>
                <p:nvPr/>
              </p:nvSpPr>
              <p:spPr bwMode="auto">
                <a:xfrm>
                  <a:off x="3516" y="3305"/>
                  <a:ext cx="60" cy="1"/>
                </a:xfrm>
                <a:custGeom>
                  <a:avLst/>
                  <a:gdLst>
                    <a:gd name="T0" fmla="*/ 0 w 60"/>
                    <a:gd name="T1" fmla="*/ 0 h 1"/>
                    <a:gd name="T2" fmla="*/ 60 w 60"/>
                    <a:gd name="T3" fmla="*/ 0 h 1"/>
                    <a:gd name="T4" fmla="*/ 0 60000 65536"/>
                    <a:gd name="T5" fmla="*/ 0 60000 65536"/>
                    <a:gd name="T6" fmla="*/ 0 w 60"/>
                    <a:gd name="T7" fmla="*/ 0 h 1"/>
                    <a:gd name="T8" fmla="*/ 60 w 60"/>
                    <a:gd name="T9" fmla="*/ 1 h 1"/>
                  </a:gdLst>
                  <a:ahLst/>
                  <a:cxnLst>
                    <a:cxn ang="T4">
                      <a:pos x="T0" y="T1"/>
                    </a:cxn>
                    <a:cxn ang="T5">
                      <a:pos x="T2" y="T3"/>
                    </a:cxn>
                  </a:cxnLst>
                  <a:rect l="T6" t="T7" r="T8" b="T9"/>
                  <a:pathLst>
                    <a:path w="60" h="1">
                      <a:moveTo>
                        <a:pt x="0" y="0"/>
                      </a:moveTo>
                      <a:lnTo>
                        <a:pt x="60"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40" name="Freeform 89"/>
                <p:cNvSpPr>
                  <a:spLocks/>
                </p:cNvSpPr>
                <p:nvPr/>
              </p:nvSpPr>
              <p:spPr bwMode="auto">
                <a:xfrm>
                  <a:off x="3816" y="3149"/>
                  <a:ext cx="60" cy="1"/>
                </a:xfrm>
                <a:custGeom>
                  <a:avLst/>
                  <a:gdLst>
                    <a:gd name="T0" fmla="*/ 0 w 60"/>
                    <a:gd name="T1" fmla="*/ 0 h 1"/>
                    <a:gd name="T2" fmla="*/ 60 w 60"/>
                    <a:gd name="T3" fmla="*/ 0 h 1"/>
                    <a:gd name="T4" fmla="*/ 0 60000 65536"/>
                    <a:gd name="T5" fmla="*/ 0 60000 65536"/>
                    <a:gd name="T6" fmla="*/ 0 w 60"/>
                    <a:gd name="T7" fmla="*/ 0 h 1"/>
                    <a:gd name="T8" fmla="*/ 60 w 60"/>
                    <a:gd name="T9" fmla="*/ 1 h 1"/>
                  </a:gdLst>
                  <a:ahLst/>
                  <a:cxnLst>
                    <a:cxn ang="T4">
                      <a:pos x="T0" y="T1"/>
                    </a:cxn>
                    <a:cxn ang="T5">
                      <a:pos x="T2" y="T3"/>
                    </a:cxn>
                  </a:cxnLst>
                  <a:rect l="T6" t="T7" r="T8" b="T9"/>
                  <a:pathLst>
                    <a:path w="60" h="1">
                      <a:moveTo>
                        <a:pt x="0" y="0"/>
                      </a:moveTo>
                      <a:lnTo>
                        <a:pt x="60"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41" name="Freeform 90"/>
                <p:cNvSpPr>
                  <a:spLocks/>
                </p:cNvSpPr>
                <p:nvPr/>
              </p:nvSpPr>
              <p:spPr bwMode="auto">
                <a:xfrm>
                  <a:off x="3462" y="3470"/>
                  <a:ext cx="62" cy="1"/>
                </a:xfrm>
                <a:custGeom>
                  <a:avLst/>
                  <a:gdLst>
                    <a:gd name="T0" fmla="*/ 0 w 62"/>
                    <a:gd name="T1" fmla="*/ 0 h 1"/>
                    <a:gd name="T2" fmla="*/ 62 w 62"/>
                    <a:gd name="T3" fmla="*/ 1 h 1"/>
                    <a:gd name="T4" fmla="*/ 0 60000 65536"/>
                    <a:gd name="T5" fmla="*/ 0 60000 65536"/>
                    <a:gd name="T6" fmla="*/ 0 w 62"/>
                    <a:gd name="T7" fmla="*/ 0 h 1"/>
                    <a:gd name="T8" fmla="*/ 62 w 62"/>
                    <a:gd name="T9" fmla="*/ 1 h 1"/>
                  </a:gdLst>
                  <a:ahLst/>
                  <a:cxnLst>
                    <a:cxn ang="T4">
                      <a:pos x="T0" y="T1"/>
                    </a:cxn>
                    <a:cxn ang="T5">
                      <a:pos x="T2" y="T3"/>
                    </a:cxn>
                  </a:cxnLst>
                  <a:rect l="T6" t="T7" r="T8" b="T9"/>
                  <a:pathLst>
                    <a:path w="62" h="1">
                      <a:moveTo>
                        <a:pt x="0" y="0"/>
                      </a:moveTo>
                      <a:lnTo>
                        <a:pt x="62" y="1"/>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42" name="Freeform 91"/>
                <p:cNvSpPr>
                  <a:spLocks/>
                </p:cNvSpPr>
                <p:nvPr/>
              </p:nvSpPr>
              <p:spPr bwMode="auto">
                <a:xfrm>
                  <a:off x="3206" y="3504"/>
                  <a:ext cx="57" cy="1"/>
                </a:xfrm>
                <a:custGeom>
                  <a:avLst/>
                  <a:gdLst>
                    <a:gd name="T0" fmla="*/ 0 w 57"/>
                    <a:gd name="T1" fmla="*/ 0 h 1"/>
                    <a:gd name="T2" fmla="*/ 57 w 57"/>
                    <a:gd name="T3" fmla="*/ 0 h 1"/>
                    <a:gd name="T4" fmla="*/ 0 60000 65536"/>
                    <a:gd name="T5" fmla="*/ 0 60000 65536"/>
                    <a:gd name="T6" fmla="*/ 0 w 57"/>
                    <a:gd name="T7" fmla="*/ 0 h 1"/>
                    <a:gd name="T8" fmla="*/ 57 w 57"/>
                    <a:gd name="T9" fmla="*/ 1 h 1"/>
                  </a:gdLst>
                  <a:ahLst/>
                  <a:cxnLst>
                    <a:cxn ang="T4">
                      <a:pos x="T0" y="T1"/>
                    </a:cxn>
                    <a:cxn ang="T5">
                      <a:pos x="T2" y="T3"/>
                    </a:cxn>
                  </a:cxnLst>
                  <a:rect l="T6" t="T7" r="T8" b="T9"/>
                  <a:pathLst>
                    <a:path w="57" h="1">
                      <a:moveTo>
                        <a:pt x="0" y="0"/>
                      </a:moveTo>
                      <a:lnTo>
                        <a:pt x="57"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sp>
              <p:nvSpPr>
                <p:cNvPr id="43" name="Freeform 92"/>
                <p:cNvSpPr>
                  <a:spLocks/>
                </p:cNvSpPr>
                <p:nvPr/>
              </p:nvSpPr>
              <p:spPr bwMode="auto">
                <a:xfrm>
                  <a:off x="2924" y="3435"/>
                  <a:ext cx="58" cy="2"/>
                </a:xfrm>
                <a:custGeom>
                  <a:avLst/>
                  <a:gdLst>
                    <a:gd name="T0" fmla="*/ 0 w 58"/>
                    <a:gd name="T1" fmla="*/ 2 h 2"/>
                    <a:gd name="T2" fmla="*/ 58 w 58"/>
                    <a:gd name="T3" fmla="*/ 0 h 2"/>
                    <a:gd name="T4" fmla="*/ 0 60000 65536"/>
                    <a:gd name="T5" fmla="*/ 0 60000 65536"/>
                    <a:gd name="T6" fmla="*/ 0 w 58"/>
                    <a:gd name="T7" fmla="*/ 0 h 2"/>
                    <a:gd name="T8" fmla="*/ 58 w 58"/>
                    <a:gd name="T9" fmla="*/ 2 h 2"/>
                  </a:gdLst>
                  <a:ahLst/>
                  <a:cxnLst>
                    <a:cxn ang="T4">
                      <a:pos x="T0" y="T1"/>
                    </a:cxn>
                    <a:cxn ang="T5">
                      <a:pos x="T2" y="T3"/>
                    </a:cxn>
                  </a:cxnLst>
                  <a:rect l="T6" t="T7" r="T8" b="T9"/>
                  <a:pathLst>
                    <a:path w="58" h="2">
                      <a:moveTo>
                        <a:pt x="0" y="2"/>
                      </a:moveTo>
                      <a:lnTo>
                        <a:pt x="58" y="0"/>
                      </a:lnTo>
                    </a:path>
                  </a:pathLst>
                </a:custGeom>
                <a:noFill/>
                <a:ln w="28575" cap="flat" cmpd="sng">
                  <a:solidFill>
                    <a:schemeClr val="tx1"/>
                  </a:solidFill>
                  <a:prstDash val="solid"/>
                  <a:round/>
                  <a:headEnd type="none" w="med" len="med"/>
                  <a:tailEnd type="none" w="med" len="med"/>
                </a:ln>
              </p:spPr>
              <p:txBody>
                <a:bodyPr wrap="none" anchor="ctr"/>
                <a:lstStyle/>
                <a:p>
                  <a:endParaRPr lang="ar-IQ"/>
                </a:p>
              </p:txBody>
            </p:sp>
          </p:grpSp>
        </p:grpSp>
      </p:grpSp>
      <p:sp>
        <p:nvSpPr>
          <p:cNvPr id="64" name="Oval 44"/>
          <p:cNvSpPr>
            <a:spLocks noChangeArrowheads="1"/>
          </p:cNvSpPr>
          <p:nvPr/>
        </p:nvSpPr>
        <p:spPr bwMode="auto">
          <a:xfrm>
            <a:off x="3352800" y="2667000"/>
            <a:ext cx="1760538" cy="1447800"/>
          </a:xfrm>
          <a:prstGeom prst="ellipse">
            <a:avLst/>
          </a:prstGeom>
          <a:solidFill>
            <a:srgbClr val="FF0000"/>
          </a:solidFill>
          <a:ln w="12700">
            <a:solidFill>
              <a:srgbClr val="FF0000"/>
            </a:solidFill>
            <a:round/>
            <a:headEnd/>
            <a:tailEnd/>
          </a:ln>
        </p:spPr>
        <p:txBody>
          <a:bodyPr/>
          <a:lstStyle/>
          <a:p>
            <a:pPr eaLnBrk="0" hangingPunct="0"/>
            <a:r>
              <a:rPr lang="en-US" dirty="0"/>
              <a:t>Hot filament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ÙØªÙØ¬Ø© Ø¨Ø­Ø« Ø§ÙØµÙØ± Ø¹Ù âªroentgenâ¬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0150" y="1600200"/>
            <a:ext cx="63237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7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146" name="Picture 2"/>
          <p:cNvPicPr>
            <a:picLocks noGrp="1" noChangeAspect="1" noChangeArrowheads="1"/>
          </p:cNvPicPr>
          <p:nvPr>
            <p:ph idx="1"/>
          </p:nvPr>
        </p:nvPicPr>
        <p:blipFill>
          <a:blip r:embed="rId2" cstate="print"/>
          <a:srcRect/>
          <a:stretch>
            <a:fillRect/>
          </a:stretch>
        </p:blipFill>
        <p:spPr bwMode="auto">
          <a:xfrm>
            <a:off x="393901" y="943710"/>
            <a:ext cx="7759499" cy="502042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0"/>
            <a:ext cx="8534400" cy="6629400"/>
          </a:xfrm>
        </p:spPr>
        <p:txBody>
          <a:bodyPr>
            <a:normAutofit fontScale="92500" lnSpcReduction="20000"/>
          </a:bodyPr>
          <a:lstStyle/>
          <a:p>
            <a:r>
              <a:rPr lang="en-US" sz="3500" b="1" dirty="0">
                <a:solidFill>
                  <a:schemeClr val="accent2"/>
                </a:solidFill>
              </a:rPr>
              <a:t>Anode</a:t>
            </a:r>
            <a:r>
              <a:rPr lang="en-US" sz="2900" b="1" dirty="0"/>
              <a:t/>
            </a:r>
            <a:br>
              <a:rPr lang="en-US" sz="2900" b="1" dirty="0"/>
            </a:br>
            <a:r>
              <a:rPr lang="en-US" sz="2900" b="1" dirty="0"/>
              <a:t>   </a:t>
            </a:r>
            <a:r>
              <a:rPr lang="en-US" sz="2900" dirty="0"/>
              <a:t>The anode is the component in which the x-radiation is produced. It is a relatively large piece of metal that connects to the positive side of the electrical circuit.</a:t>
            </a:r>
            <a:br>
              <a:rPr lang="en-US" sz="2900" dirty="0"/>
            </a:br>
            <a:r>
              <a:rPr lang="en-US" sz="2900" dirty="0"/>
              <a:t>   The anode has two primary functions: </a:t>
            </a:r>
            <a:br>
              <a:rPr lang="en-US" sz="2900" dirty="0"/>
            </a:br>
            <a:r>
              <a:rPr lang="en-US" sz="2900" dirty="0"/>
              <a:t>(1) To convert electronic energy into x-radiation, and </a:t>
            </a:r>
            <a:br>
              <a:rPr lang="en-US" sz="2900" dirty="0"/>
            </a:br>
            <a:r>
              <a:rPr lang="en-US" sz="2900" dirty="0"/>
              <a:t>(2) To dissipate the heat created in the process. </a:t>
            </a:r>
            <a:br>
              <a:rPr lang="en-US" sz="2900" dirty="0"/>
            </a:br>
            <a:r>
              <a:rPr lang="en-US" sz="2900" dirty="0"/>
              <a:t>The material for the anode is selected to enhance these functions.</a:t>
            </a:r>
            <a:br>
              <a:rPr lang="en-US" sz="2900" dirty="0"/>
            </a:br>
            <a:r>
              <a:rPr lang="en-US" sz="2900" dirty="0"/>
              <a:t>   The ideal situation would be if most of the electrons created x-ray photons rather than heat. The fraction of the total electronic energy that is converted into x-radiation (efficiency) depends on two factors: </a:t>
            </a:r>
            <a:br>
              <a:rPr lang="en-US" sz="2900" dirty="0"/>
            </a:br>
            <a:r>
              <a:rPr lang="en-US" sz="2900" dirty="0"/>
              <a:t>(1) The atomic number (Z) of the anode material and</a:t>
            </a:r>
            <a:br>
              <a:rPr lang="en-US" sz="2900" dirty="0"/>
            </a:br>
            <a:r>
              <a:rPr lang="en-US" sz="2900" dirty="0"/>
              <a:t> (2) The energy of the electrons. </a:t>
            </a:r>
            <a:br>
              <a:rPr lang="en-US" sz="2900" dirty="0"/>
            </a:br>
            <a:r>
              <a:rPr lang="en-US" sz="2900" dirty="0"/>
              <a:t>    Most x-ray tubes use tungsten, which has an atomic number of (74), as the anode material. </a:t>
            </a:r>
            <a:r>
              <a:rPr lang="ar-IQ" sz="2900" dirty="0"/>
              <a:t> </a:t>
            </a:r>
            <a:endParaRPr lang="en-US" sz="2900" dirty="0"/>
          </a:p>
          <a:p>
            <a:r>
              <a:rPr lang="ar-IQ" sz="2900" dirty="0"/>
              <a:t> </a:t>
            </a:r>
            <a:endParaRPr lang="en-US" sz="2900" dirty="0"/>
          </a:p>
          <a:p>
            <a:r>
              <a:rPr lang="ar-IQ" dirty="0"/>
              <a:t> </a:t>
            </a:r>
            <a:endParaRPr lang="en-US" dirty="0"/>
          </a:p>
          <a:p>
            <a:endParaRPr lang="ar-IQ" dirty="0"/>
          </a:p>
        </p:txBody>
      </p:sp>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6"/>
          <p:cNvGrpSpPr>
            <a:grpSpLocks/>
          </p:cNvGrpSpPr>
          <p:nvPr/>
        </p:nvGrpSpPr>
        <p:grpSpPr bwMode="auto">
          <a:xfrm>
            <a:off x="2514600" y="2895600"/>
            <a:ext cx="2505075" cy="1027112"/>
            <a:chOff x="2352" y="336"/>
            <a:chExt cx="1578" cy="647"/>
          </a:xfrm>
        </p:grpSpPr>
        <p:sp>
          <p:nvSpPr>
            <p:cNvPr id="9" name="Freeform 4"/>
            <p:cNvSpPr>
              <a:spLocks/>
            </p:cNvSpPr>
            <p:nvPr/>
          </p:nvSpPr>
          <p:spPr bwMode="auto">
            <a:xfrm>
              <a:off x="2352" y="336"/>
              <a:ext cx="1578" cy="647"/>
            </a:xfrm>
            <a:custGeom>
              <a:avLst/>
              <a:gdLst>
                <a:gd name="T0" fmla="*/ 622 w 1578"/>
                <a:gd name="T1" fmla="*/ 647 h 647"/>
                <a:gd name="T2" fmla="*/ 1578 w 1578"/>
                <a:gd name="T3" fmla="*/ 647 h 647"/>
                <a:gd name="T4" fmla="*/ 1578 w 1578"/>
                <a:gd name="T5" fmla="*/ 0 h 647"/>
                <a:gd name="T6" fmla="*/ 144 w 1578"/>
                <a:gd name="T7" fmla="*/ 0 h 647"/>
                <a:gd name="T8" fmla="*/ 0 w 1578"/>
                <a:gd name="T9" fmla="*/ 0 h 647"/>
                <a:gd name="T10" fmla="*/ 622 w 1578"/>
                <a:gd name="T11" fmla="*/ 647 h 647"/>
                <a:gd name="T12" fmla="*/ 0 60000 65536"/>
                <a:gd name="T13" fmla="*/ 0 60000 65536"/>
                <a:gd name="T14" fmla="*/ 0 60000 65536"/>
                <a:gd name="T15" fmla="*/ 0 60000 65536"/>
                <a:gd name="T16" fmla="*/ 0 60000 65536"/>
                <a:gd name="T17" fmla="*/ 0 60000 65536"/>
                <a:gd name="T18" fmla="*/ 0 w 1578"/>
                <a:gd name="T19" fmla="*/ 0 h 647"/>
                <a:gd name="T20" fmla="*/ 1578 w 1578"/>
                <a:gd name="T21" fmla="*/ 647 h 647"/>
              </a:gdLst>
              <a:ahLst/>
              <a:cxnLst>
                <a:cxn ang="T12">
                  <a:pos x="T0" y="T1"/>
                </a:cxn>
                <a:cxn ang="T13">
                  <a:pos x="T2" y="T3"/>
                </a:cxn>
                <a:cxn ang="T14">
                  <a:pos x="T4" y="T5"/>
                </a:cxn>
                <a:cxn ang="T15">
                  <a:pos x="T6" y="T7"/>
                </a:cxn>
                <a:cxn ang="T16">
                  <a:pos x="T8" y="T9"/>
                </a:cxn>
                <a:cxn ang="T17">
                  <a:pos x="T10" y="T11"/>
                </a:cxn>
              </a:cxnLst>
              <a:rect l="T18" t="T19" r="T20" b="T21"/>
              <a:pathLst>
                <a:path w="1578" h="647">
                  <a:moveTo>
                    <a:pt x="622" y="647"/>
                  </a:moveTo>
                  <a:lnTo>
                    <a:pt x="1578" y="647"/>
                  </a:lnTo>
                  <a:lnTo>
                    <a:pt x="1578" y="0"/>
                  </a:lnTo>
                  <a:lnTo>
                    <a:pt x="144" y="0"/>
                  </a:lnTo>
                  <a:lnTo>
                    <a:pt x="0" y="0"/>
                  </a:lnTo>
                  <a:lnTo>
                    <a:pt x="622" y="647"/>
                  </a:lnTo>
                  <a:close/>
                </a:path>
              </a:pathLst>
            </a:custGeom>
            <a:solidFill>
              <a:srgbClr val="FF9900"/>
            </a:solidFill>
            <a:ln w="22225">
              <a:solidFill>
                <a:srgbClr val="FF9900"/>
              </a:solidFill>
              <a:prstDash val="solid"/>
              <a:round/>
              <a:headEnd/>
              <a:tailEnd/>
            </a:ln>
          </p:spPr>
          <p:txBody>
            <a:bodyPr/>
            <a:lstStyle/>
            <a:p>
              <a:endParaRPr lang="ar-IQ"/>
            </a:p>
          </p:txBody>
        </p:sp>
        <p:sp>
          <p:nvSpPr>
            <p:cNvPr id="10" name="Rectangle 78"/>
            <p:cNvSpPr>
              <a:spLocks noChangeArrowheads="1"/>
            </p:cNvSpPr>
            <p:nvPr/>
          </p:nvSpPr>
          <p:spPr bwMode="auto">
            <a:xfrm rot="-2599378">
              <a:off x="2705" y="359"/>
              <a:ext cx="144" cy="624"/>
            </a:xfrm>
            <a:prstGeom prst="rect">
              <a:avLst/>
            </a:prstGeom>
            <a:solidFill>
              <a:srgbClr val="FFFF00"/>
            </a:solidFill>
            <a:ln w="9525" algn="ctr">
              <a:solidFill>
                <a:srgbClr val="FFFF00"/>
              </a:solidFill>
              <a:miter lim="800000"/>
              <a:headEnd/>
              <a:tailEnd/>
            </a:ln>
          </p:spPr>
          <p:txBody>
            <a:bodyPr wrap="none" anchor="ctr"/>
            <a:lstStyle/>
            <a:p>
              <a:endParaRPr lang="ar-IQ"/>
            </a:p>
          </p:txBody>
        </p:sp>
      </p:grpSp>
      <p:sp>
        <p:nvSpPr>
          <p:cNvPr id="11" name="Rectangle 10"/>
          <p:cNvSpPr/>
          <p:nvPr/>
        </p:nvSpPr>
        <p:spPr>
          <a:xfrm>
            <a:off x="762000" y="3733800"/>
            <a:ext cx="1298097" cy="584775"/>
          </a:xfrm>
          <a:prstGeom prst="rect">
            <a:avLst/>
          </a:prstGeom>
        </p:spPr>
        <p:txBody>
          <a:bodyPr wrap="square">
            <a:spAutoFit/>
          </a:bodyPr>
          <a:lstStyle/>
          <a:p>
            <a:r>
              <a:rPr lang="en-US" sz="3200" dirty="0"/>
              <a:t>Target</a:t>
            </a:r>
            <a:endParaRPr lang="ar-IQ" sz="3200" dirty="0"/>
          </a:p>
        </p:txBody>
      </p:sp>
      <p:sp>
        <p:nvSpPr>
          <p:cNvPr id="12" name="Line 80"/>
          <p:cNvSpPr>
            <a:spLocks noChangeShapeType="1"/>
          </p:cNvSpPr>
          <p:nvPr/>
        </p:nvSpPr>
        <p:spPr bwMode="auto">
          <a:xfrm flipV="1">
            <a:off x="2133600" y="3505200"/>
            <a:ext cx="685800" cy="457200"/>
          </a:xfrm>
          <a:prstGeom prst="line">
            <a:avLst/>
          </a:prstGeom>
          <a:noFill/>
          <a:ln w="28575">
            <a:solidFill>
              <a:srgbClr val="FF3300"/>
            </a:solidFill>
            <a:round/>
            <a:headEnd/>
            <a:tailEnd type="triangle" w="med" len="med"/>
          </a:ln>
        </p:spPr>
        <p:txBody>
          <a:bodyPr wrap="none" anchor="ctr"/>
          <a:lstStyle/>
          <a:p>
            <a:endParaRPr lang="ar-IQ"/>
          </a:p>
        </p:txBody>
      </p:sp>
      <p:sp>
        <p:nvSpPr>
          <p:cNvPr id="13" name="Line 81"/>
          <p:cNvSpPr>
            <a:spLocks noChangeShapeType="1"/>
          </p:cNvSpPr>
          <p:nvPr/>
        </p:nvSpPr>
        <p:spPr bwMode="auto">
          <a:xfrm flipH="1" flipV="1">
            <a:off x="4419600" y="4038600"/>
            <a:ext cx="381000" cy="838200"/>
          </a:xfrm>
          <a:prstGeom prst="line">
            <a:avLst/>
          </a:prstGeom>
          <a:noFill/>
          <a:ln w="28575">
            <a:solidFill>
              <a:srgbClr val="FF3300"/>
            </a:solidFill>
            <a:round/>
            <a:headEnd/>
            <a:tailEnd type="triangle" w="med" len="med"/>
          </a:ln>
        </p:spPr>
        <p:txBody>
          <a:bodyPr wrap="none" anchor="ctr"/>
          <a:lstStyle/>
          <a:p>
            <a:endParaRPr lang="ar-IQ"/>
          </a:p>
        </p:txBody>
      </p:sp>
      <p:sp>
        <p:nvSpPr>
          <p:cNvPr id="14" name="Rectangle 13"/>
          <p:cNvSpPr/>
          <p:nvPr/>
        </p:nvSpPr>
        <p:spPr>
          <a:xfrm>
            <a:off x="4267200" y="5029200"/>
            <a:ext cx="2314031" cy="584775"/>
          </a:xfrm>
          <a:prstGeom prst="rect">
            <a:avLst/>
          </a:prstGeom>
        </p:spPr>
        <p:txBody>
          <a:bodyPr wrap="none">
            <a:spAutoFit/>
          </a:bodyPr>
          <a:lstStyle/>
          <a:p>
            <a:pPr eaLnBrk="0" hangingPunct="0"/>
            <a:r>
              <a:rPr lang="en-US" sz="3200" dirty="0"/>
              <a:t>Copper stem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normAutofit fontScale="77500" lnSpcReduction="20000"/>
          </a:bodyPr>
          <a:lstStyle/>
          <a:p>
            <a:pPr algn="l"/>
            <a:r>
              <a:rPr lang="en-US" dirty="0">
                <a:solidFill>
                  <a:schemeClr val="accent2"/>
                </a:solidFill>
              </a:rPr>
              <a:t>Causes of using tungsten as anode material:</a:t>
            </a:r>
            <a:br>
              <a:rPr lang="en-US" dirty="0">
                <a:solidFill>
                  <a:schemeClr val="accent2"/>
                </a:solidFill>
              </a:rPr>
            </a:br>
            <a:r>
              <a:rPr lang="en-US" dirty="0"/>
              <a:t>1- A high atomic number.</a:t>
            </a:r>
            <a:br>
              <a:rPr lang="en-US" dirty="0"/>
            </a:br>
            <a:r>
              <a:rPr lang="en-US" dirty="0"/>
              <a:t> 2-Tungsten is almost unique in its ability to </a:t>
            </a:r>
            <a:r>
              <a:rPr lang="en-US" dirty="0">
                <a:solidFill>
                  <a:srgbClr val="FF0000"/>
                </a:solidFill>
              </a:rPr>
              <a:t>maintain its strength </a:t>
            </a:r>
            <a:r>
              <a:rPr lang="en-US" dirty="0"/>
              <a:t>at high temperatures. </a:t>
            </a:r>
            <a:br>
              <a:rPr lang="en-US" dirty="0"/>
            </a:br>
            <a:r>
              <a:rPr lang="en-US" dirty="0"/>
              <a:t>3- A high </a:t>
            </a:r>
            <a:r>
              <a:rPr lang="en-US" dirty="0">
                <a:solidFill>
                  <a:srgbClr val="FF0000"/>
                </a:solidFill>
              </a:rPr>
              <a:t>melting point</a:t>
            </a:r>
            <a:r>
              <a:rPr lang="en-US" dirty="0"/>
              <a:t/>
            </a:r>
            <a:br>
              <a:rPr lang="en-US" dirty="0"/>
            </a:br>
            <a:r>
              <a:rPr lang="en-US" dirty="0"/>
              <a:t> 4-A relatively </a:t>
            </a:r>
            <a:r>
              <a:rPr lang="en-US" dirty="0">
                <a:solidFill>
                  <a:srgbClr val="FF0000"/>
                </a:solidFill>
              </a:rPr>
              <a:t>low rate of evaporation</a:t>
            </a:r>
            <a:r>
              <a:rPr lang="en-US" dirty="0"/>
              <a:t>. </a:t>
            </a:r>
            <a:br>
              <a:rPr lang="en-US" dirty="0"/>
            </a:br>
            <a:r>
              <a:rPr lang="en-US" dirty="0"/>
              <a:t>For many years, pure tungsten was used as the anode material. In recent years an alloy of tungsten and rhenium has been used as the target material but only for the surface of some anodes. </a:t>
            </a:r>
            <a:br>
              <a:rPr lang="en-US" dirty="0"/>
            </a:br>
            <a:r>
              <a:rPr lang="en-US" dirty="0"/>
              <a:t>  </a:t>
            </a:r>
          </a:p>
          <a:p>
            <a:r>
              <a:rPr lang="en-US" dirty="0"/>
              <a:t>The use of a </a:t>
            </a:r>
            <a:r>
              <a:rPr lang="en-US" dirty="0">
                <a:solidFill>
                  <a:schemeClr val="accent2"/>
                </a:solidFill>
              </a:rPr>
              <a:t>rhenium-tungsten alloy </a:t>
            </a:r>
            <a:r>
              <a:rPr lang="en-US" dirty="0"/>
              <a:t>improves the long-term radiation output of tubes. With x-ray tubes with pure tungsten anodes, radiation output is reduced with usage because of thermal damage to the surface.</a:t>
            </a:r>
            <a:r>
              <a:rPr lang="en-US" b="1" dirty="0"/>
              <a:t/>
            </a:r>
            <a:br>
              <a:rPr lang="en-US" b="1" dirty="0"/>
            </a:br>
            <a:r>
              <a:rPr lang="en-US" b="1" dirty="0"/>
              <a:t> </a:t>
            </a:r>
            <a:r>
              <a:rPr lang="en-US" dirty="0"/>
              <a:t>   Most anodes are shaped as beveled disks and attached to the shaft of an electric motor that rotates them at relatively high speeds during the x-ray production process. The purpose of </a:t>
            </a:r>
            <a:r>
              <a:rPr lang="en-US" b="1" dirty="0"/>
              <a:t>anode rotation </a:t>
            </a:r>
            <a:r>
              <a:rPr lang="en-US" dirty="0"/>
              <a:t>is to dissipate heat.</a:t>
            </a:r>
          </a:p>
          <a:p>
            <a:r>
              <a:rPr lang="ar-IQ" dirty="0"/>
              <a:t> </a:t>
            </a:r>
            <a:endParaRPr lang="en-US" dirty="0"/>
          </a:p>
          <a:p>
            <a:endParaRPr lang="ar-IQ" dirty="0"/>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r>
              <a:rPr lang="en-US" sz="2800" b="1" dirty="0">
                <a:solidFill>
                  <a:schemeClr val="accent2"/>
                </a:solidFill>
              </a:rPr>
              <a:t>Focal Spot</a:t>
            </a:r>
            <a:r>
              <a:rPr lang="en-US" sz="2800" dirty="0"/>
              <a:t/>
            </a:r>
            <a:br>
              <a:rPr lang="en-US" sz="2800" dirty="0"/>
            </a:br>
            <a:r>
              <a:rPr lang="en-US" sz="2800" dirty="0"/>
              <a:t>     Not all the anode is involved in x-ray production. The radiation is produced in a very small area on the surface of the anode known as the </a:t>
            </a:r>
            <a:r>
              <a:rPr lang="en-US" sz="2800" b="1" dirty="0">
                <a:solidFill>
                  <a:srgbClr val="FF0000"/>
                </a:solidFill>
              </a:rPr>
              <a:t>focal spot</a:t>
            </a:r>
            <a:r>
              <a:rPr lang="en-US" sz="2800" dirty="0"/>
              <a:t>. The dimensions of the focal spot are determined by the dimensions of the electron beam arriving from the cathode. In most x-ray tubes, the focal spot is approximately rectangular. The dimensions of focal spots usually range from 0.1 mm to 2 mm. X-ray tubes are designed to have specific focal spot sizes;</a:t>
            </a:r>
            <a:r>
              <a:rPr lang="en-US" sz="2800" b="1" dirty="0"/>
              <a:t> small focal spots </a:t>
            </a:r>
            <a:r>
              <a:rPr lang="en-US" sz="2800" dirty="0"/>
              <a:t>produce less blurring and better visibility of detail, and </a:t>
            </a:r>
            <a:r>
              <a:rPr lang="en-US" sz="2800" b="1" dirty="0"/>
              <a:t>large focal spots</a:t>
            </a:r>
            <a:r>
              <a:rPr lang="en-US" sz="2800" dirty="0"/>
              <a:t> have a greater heat-dissipating capacity.</a:t>
            </a:r>
            <a:br>
              <a:rPr lang="en-US" sz="2800" dirty="0"/>
            </a:br>
            <a:r>
              <a:rPr lang="en-US" dirty="0"/>
              <a:t>  </a:t>
            </a:r>
            <a:endParaRPr lang="ar-IQ" dirty="0"/>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0" name="Picture 2"/>
          <p:cNvPicPr>
            <a:picLocks noGrp="1" noChangeAspect="1" noChangeArrowheads="1"/>
          </p:cNvPicPr>
          <p:nvPr>
            <p:ph idx="1"/>
          </p:nvPr>
        </p:nvPicPr>
        <p:blipFill>
          <a:blip r:embed="rId2" cstate="print"/>
          <a:srcRect/>
          <a:stretch>
            <a:fillRect/>
          </a:stretch>
        </p:blipFill>
        <p:spPr bwMode="auto">
          <a:xfrm>
            <a:off x="0" y="685800"/>
            <a:ext cx="8325231" cy="5715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normAutofit fontScale="70000" lnSpcReduction="20000"/>
          </a:bodyPr>
          <a:lstStyle/>
          <a:p>
            <a:r>
              <a:rPr lang="en-US" sz="2800" b="1" dirty="0">
                <a:solidFill>
                  <a:schemeClr val="accent2"/>
                </a:solidFill>
              </a:rPr>
              <a:t>3-X-ray generating apparatus</a:t>
            </a:r>
            <a:r>
              <a:rPr lang="en-US" sz="2800" dirty="0">
                <a:solidFill>
                  <a:schemeClr val="accent2"/>
                </a:solidFill>
              </a:rPr>
              <a:t>.</a:t>
            </a:r>
            <a:r>
              <a:rPr lang="en-US" b="1" dirty="0"/>
              <a:t/>
            </a:r>
            <a:br>
              <a:rPr lang="en-US" b="1" dirty="0"/>
            </a:br>
            <a:r>
              <a:rPr lang="en-US" b="1" dirty="0"/>
              <a:t>Electricity:</a:t>
            </a:r>
            <a:r>
              <a:rPr lang="en-US" dirty="0"/>
              <a:t> is the energy that is used to make x-rays, electrical energy consists of a flow of electrons through a conductor; this flow is known as the electrical current.</a:t>
            </a:r>
            <a:r>
              <a:rPr lang="en-US" b="1" dirty="0"/>
              <a:t/>
            </a:r>
            <a:br>
              <a:rPr lang="en-US" b="1" dirty="0"/>
            </a:br>
            <a:r>
              <a:rPr lang="en-US" b="1" dirty="0"/>
              <a:t>-Direct current (DC):</a:t>
            </a:r>
            <a:r>
              <a:rPr lang="en-US" dirty="0"/>
              <a:t> When electrons flow in one direction through the conductor.</a:t>
            </a:r>
            <a:r>
              <a:rPr lang="en-US" b="1" dirty="0"/>
              <a:t/>
            </a:r>
            <a:br>
              <a:rPr lang="en-US" b="1" dirty="0"/>
            </a:br>
            <a:r>
              <a:rPr lang="en-US" b="1" dirty="0"/>
              <a:t>-Alternating current:</a:t>
            </a:r>
            <a:r>
              <a:rPr lang="en-US" dirty="0"/>
              <a:t> when electrons flow in two  opposite directions.</a:t>
            </a:r>
            <a:r>
              <a:rPr lang="en-US" b="1" dirty="0"/>
              <a:t/>
            </a:r>
            <a:br>
              <a:rPr lang="en-US" b="1" dirty="0"/>
            </a:br>
            <a:r>
              <a:rPr lang="en-US" b="1" dirty="0"/>
              <a:t>-Rectification:</a:t>
            </a:r>
            <a:r>
              <a:rPr lang="en-US" dirty="0"/>
              <a:t> The conversion of alternating current to direct current.</a:t>
            </a:r>
            <a:br>
              <a:rPr lang="en-US" dirty="0"/>
            </a:br>
            <a:r>
              <a:rPr lang="en-US" dirty="0"/>
              <a:t>• </a:t>
            </a:r>
            <a:r>
              <a:rPr lang="en-US" dirty="0" err="1"/>
              <a:t>milliamperage</a:t>
            </a:r>
            <a:r>
              <a:rPr lang="en-US" dirty="0"/>
              <a:t> control heats cathode filament and determines number of</a:t>
            </a:r>
            <a:br>
              <a:rPr lang="en-US" dirty="0"/>
            </a:br>
            <a:r>
              <a:rPr lang="en-US" dirty="0"/>
              <a:t>electrons</a:t>
            </a:r>
            <a:br>
              <a:rPr lang="en-US" dirty="0"/>
            </a:br>
            <a:r>
              <a:rPr lang="en-US" dirty="0"/>
              <a:t>• 1 </a:t>
            </a:r>
            <a:r>
              <a:rPr lang="en-US" dirty="0" err="1"/>
              <a:t>mA</a:t>
            </a:r>
            <a:r>
              <a:rPr lang="en-US" dirty="0"/>
              <a:t> = 1/1000 ampere</a:t>
            </a:r>
            <a:br>
              <a:rPr lang="en-US" dirty="0"/>
            </a:br>
            <a:r>
              <a:rPr lang="en-US" dirty="0"/>
              <a:t>• Ampere = unit of electrical current measurement</a:t>
            </a:r>
            <a:br>
              <a:rPr lang="en-US" dirty="0"/>
            </a:br>
            <a:r>
              <a:rPr lang="en-US" dirty="0"/>
              <a:t>- High Voltage potential to accelerate electrons across the tube</a:t>
            </a:r>
          </a:p>
          <a:p>
            <a:r>
              <a:rPr lang="en-US" dirty="0"/>
              <a:t>• voltage = electrical potential (pressure)</a:t>
            </a:r>
            <a:br>
              <a:rPr lang="en-US" dirty="0"/>
            </a:br>
            <a:r>
              <a:rPr lang="en-US" dirty="0"/>
              <a:t>• volt = unit of measurement</a:t>
            </a:r>
            <a:br>
              <a:rPr lang="en-US" dirty="0"/>
            </a:br>
            <a:r>
              <a:rPr lang="en-US" dirty="0"/>
              <a:t>• </a:t>
            </a:r>
            <a:r>
              <a:rPr lang="en-US" dirty="0" err="1"/>
              <a:t>kVp</a:t>
            </a:r>
            <a:r>
              <a:rPr lang="en-US" dirty="0"/>
              <a:t> = kilovolt peak control (1,000 volts = 1 kilovolt)</a:t>
            </a:r>
            <a:br>
              <a:rPr lang="en-US" dirty="0"/>
            </a:br>
            <a:r>
              <a:rPr lang="en-US" dirty="0"/>
              <a:t>• </a:t>
            </a:r>
            <a:r>
              <a:rPr lang="en-US" dirty="0" err="1"/>
              <a:t>kVp</a:t>
            </a:r>
            <a:r>
              <a:rPr lang="en-US" dirty="0"/>
              <a:t> regulates electrical potential</a:t>
            </a:r>
            <a:br>
              <a:rPr lang="en-US" dirty="0"/>
            </a:br>
            <a:r>
              <a:rPr lang="en-US" dirty="0"/>
              <a:t>• greater </a:t>
            </a:r>
            <a:r>
              <a:rPr lang="en-US" dirty="0" err="1"/>
              <a:t>kVp</a:t>
            </a:r>
            <a:r>
              <a:rPr lang="en-US" dirty="0"/>
              <a:t>, the greater speed of electrons</a:t>
            </a:r>
            <a:br>
              <a:rPr lang="en-US" dirty="0"/>
            </a:br>
            <a:r>
              <a:rPr lang="en-US" dirty="0"/>
              <a:t>-</a:t>
            </a:r>
            <a:endParaRPr lang="ar-IQ" dirty="0"/>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r>
              <a:rPr lang="en-US" sz="2800" dirty="0"/>
              <a:t>The filament circuit uses 3 to 5 volts, regulate the flow of electrical current to the filament of the x-ray tube and is controlled by the </a:t>
            </a:r>
            <a:r>
              <a:rPr lang="en-US" sz="2800" dirty="0" err="1"/>
              <a:t>milliampere</a:t>
            </a:r>
            <a:r>
              <a:rPr lang="en-US" sz="2800" dirty="0"/>
              <a:t> settings( depending on the step-down transformer action).</a:t>
            </a:r>
            <a:br>
              <a:rPr lang="en-US" sz="2800" dirty="0"/>
            </a:br>
            <a:r>
              <a:rPr lang="en-US" sz="2800" dirty="0"/>
              <a:t>-The high voltage </a:t>
            </a:r>
            <a:r>
              <a:rPr lang="en-US" sz="2800" dirty="0" err="1"/>
              <a:t>ciecuit</a:t>
            </a:r>
            <a:r>
              <a:rPr lang="en-US" sz="2800" dirty="0"/>
              <a:t> uses 65000 to 100000 volts, provides the high voltage required to accelerate the electrons and to generate x-ray in the x-ray tube, and is controlled by the </a:t>
            </a:r>
            <a:r>
              <a:rPr lang="en-US" sz="2800" dirty="0" err="1"/>
              <a:t>kilovoltage</a:t>
            </a:r>
            <a:r>
              <a:rPr lang="en-US" sz="2800" dirty="0"/>
              <a:t> settings( depending on the action of step-up transformer). </a:t>
            </a:r>
          </a:p>
          <a:p>
            <a:r>
              <a:rPr lang="en-US" sz="2800" b="1" dirty="0">
                <a:solidFill>
                  <a:schemeClr val="accent2"/>
                </a:solidFill>
              </a:rPr>
              <a:t>Duty Cycle:</a:t>
            </a:r>
            <a:r>
              <a:rPr lang="en-US" sz="2800" dirty="0">
                <a:solidFill>
                  <a:schemeClr val="accent2"/>
                </a:solidFill>
              </a:rPr>
              <a:t> </a:t>
            </a:r>
            <a:r>
              <a:rPr lang="en-US" sz="2800" dirty="0"/>
              <a:t> The duty cycle is how long each exposure will be and how long will be given in between exposures for cooling.  If a unit will be operated continuously, with no cooling intervals, this is termed continuous duty. </a:t>
            </a:r>
          </a:p>
          <a:p>
            <a:endParaRPr lang="ar-IQ" dirty="0"/>
          </a:p>
          <a:p>
            <a:endParaRPr lang="ar-IQ" dirty="0"/>
          </a:p>
        </p:txBody>
      </p:sp>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endParaRPr lang="ar-IQ" dirty="0"/>
          </a:p>
        </p:txBody>
      </p:sp>
      <p:pic>
        <p:nvPicPr>
          <p:cNvPr id="3074" name="Picture 2"/>
          <p:cNvPicPr>
            <a:picLocks noChangeAspect="1" noChangeArrowheads="1"/>
          </p:cNvPicPr>
          <p:nvPr/>
        </p:nvPicPr>
        <p:blipFill>
          <a:blip r:embed="rId2" cstate="print"/>
          <a:srcRect/>
          <a:stretch>
            <a:fillRect/>
          </a:stretch>
        </p:blipFill>
        <p:spPr bwMode="auto">
          <a:xfrm>
            <a:off x="1143000" y="418086"/>
            <a:ext cx="5486400" cy="5820170"/>
          </a:xfrm>
          <a:prstGeom prst="rect">
            <a:avLst/>
          </a:prstGeom>
          <a:noFill/>
          <a:ln w="9525">
            <a:noFill/>
            <a:miter lim="800000"/>
            <a:headEnd/>
            <a:tailEnd/>
          </a:ln>
        </p:spPr>
      </p:pic>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endParaRPr lang="ar-IQ" dirty="0"/>
          </a:p>
        </p:txBody>
      </p:sp>
      <p:pic>
        <p:nvPicPr>
          <p:cNvPr id="2050" name="Picture 2"/>
          <p:cNvPicPr>
            <a:picLocks noChangeAspect="1" noChangeArrowheads="1"/>
          </p:cNvPicPr>
          <p:nvPr/>
        </p:nvPicPr>
        <p:blipFill>
          <a:blip r:embed="rId2" cstate="print"/>
          <a:srcRect/>
          <a:stretch>
            <a:fillRect/>
          </a:stretch>
        </p:blipFill>
        <p:spPr bwMode="auto">
          <a:xfrm>
            <a:off x="1797340" y="1279784"/>
            <a:ext cx="5262082" cy="3901816"/>
          </a:xfrm>
          <a:prstGeom prst="rect">
            <a:avLst/>
          </a:prstGeom>
          <a:noFill/>
          <a:ln w="9525">
            <a:noFill/>
            <a:miter lim="800000"/>
            <a:headEnd/>
            <a:tailEnd/>
          </a:ln>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normAutofit fontScale="70000" lnSpcReduction="20000"/>
          </a:bodyPr>
          <a:lstStyle/>
          <a:p>
            <a:r>
              <a:rPr lang="en-US" dirty="0"/>
              <a:t> </a:t>
            </a:r>
          </a:p>
          <a:p>
            <a:r>
              <a:rPr lang="en-US" sz="6000" dirty="0"/>
              <a:t>Typical dental x-ray machine parts:</a:t>
            </a:r>
          </a:p>
          <a:p>
            <a:pPr algn="l"/>
            <a:r>
              <a:rPr lang="en-US" sz="6000" dirty="0"/>
              <a:t>1-</a:t>
            </a:r>
            <a:r>
              <a:rPr lang="en-US" sz="6000" dirty="0">
                <a:solidFill>
                  <a:srgbClr val="FF0000"/>
                </a:solidFill>
              </a:rPr>
              <a:t>Control panel </a:t>
            </a:r>
            <a:r>
              <a:rPr lang="en-US" sz="6000" dirty="0"/>
              <a:t>with regulating devices</a:t>
            </a:r>
          </a:p>
          <a:p>
            <a:pPr algn="l"/>
            <a:r>
              <a:rPr lang="en-US" sz="6000" dirty="0">
                <a:solidFill>
                  <a:srgbClr val="FF0000"/>
                </a:solidFill>
              </a:rPr>
              <a:t>2-Extension arm </a:t>
            </a:r>
            <a:r>
              <a:rPr lang="en-US" sz="6000" dirty="0"/>
              <a:t>or bracket enabling tube head to be positioned</a:t>
            </a:r>
          </a:p>
          <a:p>
            <a:pPr algn="l"/>
            <a:r>
              <a:rPr lang="en-US" sz="6000" dirty="0"/>
              <a:t>3-</a:t>
            </a:r>
            <a:r>
              <a:rPr lang="en-US" sz="6000" dirty="0">
                <a:solidFill>
                  <a:srgbClr val="FF0000"/>
                </a:solidFill>
              </a:rPr>
              <a:t>Tube head </a:t>
            </a:r>
            <a:r>
              <a:rPr lang="en-US" sz="6000" dirty="0"/>
              <a:t>containing x-ray tube from which x-rays are generated</a:t>
            </a:r>
            <a:br>
              <a:rPr lang="en-US" sz="6000" dirty="0"/>
            </a:br>
            <a:r>
              <a:rPr lang="ar-IQ" sz="6000" dirty="0"/>
              <a:t> </a:t>
            </a:r>
            <a:endParaRPr lang="en-US" sz="6000" dirty="0"/>
          </a:p>
          <a:p>
            <a:r>
              <a:rPr lang="ar-IQ" dirty="0"/>
              <a:t> </a:t>
            </a:r>
            <a:endParaRPr lang="en-US" dirty="0"/>
          </a:p>
          <a:p>
            <a:r>
              <a:rPr lang="ar-IQ" dirty="0"/>
              <a:t> </a:t>
            </a:r>
            <a:endParaRPr lang="en-US" dirty="0"/>
          </a:p>
          <a:p>
            <a:endParaRPr lang="ar-IQ" dirty="0"/>
          </a:p>
        </p:txBody>
      </p:sp>
    </p:spTree>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endParaRPr lang="ar-IQ" dirty="0"/>
          </a:p>
        </p:txBody>
      </p:sp>
      <p:pic>
        <p:nvPicPr>
          <p:cNvPr id="1026" name="Picture 2"/>
          <p:cNvPicPr>
            <a:picLocks noChangeAspect="1" noChangeArrowheads="1"/>
          </p:cNvPicPr>
          <p:nvPr/>
        </p:nvPicPr>
        <p:blipFill>
          <a:blip r:embed="rId2" cstate="print"/>
          <a:srcRect/>
          <a:stretch>
            <a:fillRect/>
          </a:stretch>
        </p:blipFill>
        <p:spPr bwMode="auto">
          <a:xfrm>
            <a:off x="2362200" y="1095809"/>
            <a:ext cx="3810000" cy="4022741"/>
          </a:xfrm>
          <a:prstGeom prst="rect">
            <a:avLst/>
          </a:prstGeom>
          <a:noFill/>
          <a:ln w="9525">
            <a:noFill/>
            <a:miter lim="800000"/>
            <a:headEnd/>
            <a:tailEnd/>
          </a:ln>
        </p:spPr>
      </p:pic>
    </p:spTree>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endParaRPr lang="ar-IQ" dirty="0"/>
          </a:p>
        </p:txBody>
      </p:sp>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endParaRPr lang="ar-IQ" dirty="0"/>
          </a:p>
        </p:txBody>
      </p:sp>
    </p:spTree>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endParaRPr lang="ar-IQ" dirty="0"/>
          </a:p>
        </p:txBody>
      </p:sp>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lstStyle/>
          <a:p>
            <a:endParaRPr lang="ar-IQ" dirty="0"/>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r>
              <a:rPr lang="en-US" b="1" dirty="0"/>
              <a:t>Control panel in Dental X-ray Machine </a:t>
            </a:r>
            <a:r>
              <a:rPr lang="en-US" dirty="0" err="1"/>
              <a:t>hasFive</a:t>
            </a:r>
            <a:r>
              <a:rPr lang="en-US" dirty="0"/>
              <a:t> major controls:</a:t>
            </a:r>
          </a:p>
          <a:p>
            <a:pPr algn="l"/>
            <a:r>
              <a:rPr lang="en-US" dirty="0"/>
              <a:t>Line switch</a:t>
            </a:r>
          </a:p>
          <a:p>
            <a:pPr algn="l"/>
            <a:r>
              <a:rPr lang="en-US" dirty="0" err="1"/>
              <a:t>Milliampere</a:t>
            </a:r>
            <a:r>
              <a:rPr lang="en-US" dirty="0"/>
              <a:t> (mA) selector</a:t>
            </a:r>
          </a:p>
          <a:p>
            <a:pPr algn="l"/>
            <a:r>
              <a:rPr lang="en-US" dirty="0"/>
              <a:t>Kilovolt peak (</a:t>
            </a:r>
            <a:r>
              <a:rPr lang="en-US" dirty="0" err="1"/>
              <a:t>kVp</a:t>
            </a:r>
            <a:r>
              <a:rPr lang="en-US" dirty="0"/>
              <a:t>) selector</a:t>
            </a:r>
          </a:p>
          <a:p>
            <a:pPr algn="l"/>
            <a:r>
              <a:rPr lang="en-US" dirty="0"/>
              <a:t>Timer</a:t>
            </a:r>
          </a:p>
          <a:p>
            <a:pPr algn="l"/>
            <a:r>
              <a:rPr lang="en-US" dirty="0"/>
              <a:t>Exposure button</a:t>
            </a:r>
          </a:p>
        </p:txBody>
      </p:sp>
    </p:spTree>
    <p:extLst>
      <p:ext uri="{BB962C8B-B14F-4D97-AF65-F5344CB8AC3E}">
        <p14:creationId xmlns:p14="http://schemas.microsoft.com/office/powerpoint/2010/main" val="232880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84FA7-F1C7-4D09-A924-C4BACEEB019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96D72544-0A33-4597-B186-EDCC4338270A}"/>
              </a:ext>
            </a:extLst>
          </p:cNvPr>
          <p:cNvPicPr>
            <a:picLocks noGrp="1" noChangeAspect="1"/>
          </p:cNvPicPr>
          <p:nvPr>
            <p:ph idx="1"/>
          </p:nvPr>
        </p:nvPicPr>
        <p:blipFill>
          <a:blip r:embed="rId2"/>
          <a:stretch>
            <a:fillRect/>
          </a:stretch>
        </p:blipFill>
        <p:spPr>
          <a:xfrm>
            <a:off x="2952975" y="1600200"/>
            <a:ext cx="3238050" cy="4525963"/>
          </a:xfrm>
          <a:prstGeom prst="rect">
            <a:avLst/>
          </a:prstGeom>
        </p:spPr>
      </p:pic>
    </p:spTree>
    <p:extLst>
      <p:ext uri="{BB962C8B-B14F-4D97-AF65-F5344CB8AC3E}">
        <p14:creationId xmlns:p14="http://schemas.microsoft.com/office/powerpoint/2010/main" val="324463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normAutofit/>
          </a:bodyPr>
          <a:lstStyle/>
          <a:p>
            <a:pPr algn="l"/>
            <a:endParaRPr lang="en-US" sz="3200" dirty="0"/>
          </a:p>
          <a:p>
            <a:pPr algn="l"/>
            <a:r>
              <a:rPr lang="en-US" sz="3200" dirty="0"/>
              <a:t>2-Extension arm: the wall-mounted extension arm suspends the x-ray </a:t>
            </a:r>
            <a:r>
              <a:rPr lang="en-US" sz="3200" dirty="0" err="1"/>
              <a:t>tubehead</a:t>
            </a:r>
            <a:r>
              <a:rPr lang="en-US" sz="3200" dirty="0"/>
              <a:t> and houses the electrical wires that extend from the control panel to the </a:t>
            </a:r>
            <a:r>
              <a:rPr lang="en-US" sz="3200" dirty="0" err="1"/>
              <a:t>tubehead</a:t>
            </a:r>
            <a:r>
              <a:rPr lang="en-US" sz="3200" dirty="0"/>
              <a:t>.</a:t>
            </a:r>
          </a:p>
          <a:p>
            <a:pPr algn="l"/>
            <a:r>
              <a:rPr lang="en-US" sz="3200" dirty="0"/>
              <a:t>3- </a:t>
            </a:r>
            <a:r>
              <a:rPr lang="en-US" sz="3200" dirty="0" err="1"/>
              <a:t>Tubehead</a:t>
            </a:r>
            <a:r>
              <a:rPr lang="en-US" sz="3200" dirty="0"/>
              <a:t>: is a tightly sealed, heavy metal housing that contains the x-ray tube that produces x-rays. Parts of </a:t>
            </a:r>
            <a:r>
              <a:rPr lang="en-US" sz="3200" dirty="0" err="1"/>
              <a:t>tubehead</a:t>
            </a:r>
            <a:r>
              <a:rPr lang="en-US" sz="3200" dirty="0"/>
              <a:t> include:</a:t>
            </a:r>
            <a:r>
              <a:rPr lang="en-US" dirty="0"/>
              <a:t> </a:t>
            </a:r>
            <a:endParaRPr lang="ar-IQ"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202362"/>
          </a:xfrm>
        </p:spPr>
        <p:txBody>
          <a:bodyPr/>
          <a:lstStyle/>
          <a:p>
            <a:endParaRPr lang="ar-IQ" dirty="0"/>
          </a:p>
        </p:txBody>
      </p:sp>
      <p:pic>
        <p:nvPicPr>
          <p:cNvPr id="6" name="Picture 11" descr="x-raymachine"/>
          <p:cNvPicPr>
            <a:picLocks noChangeAspect="1" noChangeArrowheads="1"/>
          </p:cNvPicPr>
          <p:nvPr/>
        </p:nvPicPr>
        <p:blipFill>
          <a:blip r:embed="rId2" cstate="print">
            <a:lum bright="12000" contrast="6000"/>
          </a:blip>
          <a:srcRect/>
          <a:stretch>
            <a:fillRect/>
          </a:stretch>
        </p:blipFill>
        <p:spPr bwMode="auto">
          <a:xfrm>
            <a:off x="805913" y="1295400"/>
            <a:ext cx="6433087" cy="4419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 name="Picture 3" descr="+10degrees770"/>
          <p:cNvPicPr>
            <a:picLocks noGrp="1" noChangeAspect="1" noChangeArrowheads="1"/>
          </p:cNvPicPr>
          <p:nvPr>
            <p:ph idx="1"/>
          </p:nvPr>
        </p:nvPicPr>
        <p:blipFill>
          <a:blip r:embed="rId2" cstate="print">
            <a:lum bright="18000"/>
          </a:blip>
          <a:srcRect/>
          <a:stretch>
            <a:fillRect/>
          </a:stretch>
        </p:blipFill>
        <p:spPr bwMode="auto">
          <a:xfrm>
            <a:off x="1554691" y="2819400"/>
            <a:ext cx="4409017" cy="3306763"/>
          </a:xfrm>
          <a:prstGeom prst="rect">
            <a:avLst/>
          </a:prstGeom>
          <a:noFill/>
          <a:ln w="9525">
            <a:noFill/>
            <a:miter lim="800000"/>
            <a:headEnd/>
            <a:tailEnd/>
          </a:ln>
        </p:spPr>
      </p:pic>
      <p:pic>
        <p:nvPicPr>
          <p:cNvPr id="6" name="Picture 16" descr="+10degrees"/>
          <p:cNvPicPr>
            <a:picLocks noChangeAspect="1" noChangeArrowheads="1"/>
          </p:cNvPicPr>
          <p:nvPr/>
        </p:nvPicPr>
        <p:blipFill>
          <a:blip r:embed="rId3" cstate="print">
            <a:lum bright="18000"/>
          </a:blip>
          <a:srcRect/>
          <a:stretch>
            <a:fillRect/>
          </a:stretch>
        </p:blipFill>
        <p:spPr bwMode="auto">
          <a:xfrm>
            <a:off x="6477000" y="3276600"/>
            <a:ext cx="1714500" cy="228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a:noAutofit/>
          </a:bodyPr>
          <a:lstStyle/>
          <a:p>
            <a:r>
              <a:rPr lang="en-US" sz="2800" b="1" dirty="0">
                <a:solidFill>
                  <a:schemeClr val="accent2"/>
                </a:solidFill>
              </a:rPr>
              <a:t>-Metal housing:</a:t>
            </a:r>
            <a:r>
              <a:rPr lang="en-US" sz="2800" dirty="0">
                <a:solidFill>
                  <a:schemeClr val="accent2"/>
                </a:solidFill>
              </a:rPr>
              <a:t> </a:t>
            </a:r>
            <a:r>
              <a:rPr lang="en-US" sz="2800" dirty="0"/>
              <a:t>The x-ray tube housing provides several functions in addition to </a:t>
            </a:r>
            <a:r>
              <a:rPr lang="en-US" sz="2800" dirty="0">
                <a:solidFill>
                  <a:schemeClr val="accent2"/>
                </a:solidFill>
              </a:rPr>
              <a:t>enclosing and supporting </a:t>
            </a:r>
            <a:r>
              <a:rPr lang="en-US" sz="2800" dirty="0"/>
              <a:t>the other components. It functions as </a:t>
            </a:r>
            <a:r>
              <a:rPr lang="en-US" sz="2800" dirty="0">
                <a:solidFill>
                  <a:schemeClr val="accent2"/>
                </a:solidFill>
              </a:rPr>
              <a:t>a shield </a:t>
            </a:r>
            <a:r>
              <a:rPr lang="en-US" sz="2800" dirty="0"/>
              <a:t>and absorbs radiation, </a:t>
            </a:r>
            <a:r>
              <a:rPr lang="en-US" sz="2800" dirty="0">
                <a:solidFill>
                  <a:schemeClr val="accent2"/>
                </a:solidFill>
              </a:rPr>
              <a:t>except</a:t>
            </a:r>
            <a:r>
              <a:rPr lang="en-US" sz="2800" dirty="0"/>
              <a:t> for the radiation that passes through the window as the useful x-ray beam. Its relatively large exterior surface </a:t>
            </a:r>
            <a:r>
              <a:rPr lang="en-US" sz="2800" dirty="0">
                <a:solidFill>
                  <a:schemeClr val="accent2"/>
                </a:solidFill>
              </a:rPr>
              <a:t>dissipates most of the heat </a:t>
            </a:r>
            <a:r>
              <a:rPr lang="en-US" sz="2800" dirty="0"/>
              <a:t>created within the tube. It is filled with insulating oil.</a:t>
            </a:r>
          </a:p>
          <a:p>
            <a:r>
              <a:rPr lang="en-US" sz="2800" b="1" dirty="0"/>
              <a:t>-</a:t>
            </a:r>
            <a:r>
              <a:rPr lang="en-US" sz="2800" b="1" dirty="0">
                <a:solidFill>
                  <a:schemeClr val="accent2"/>
                </a:solidFill>
              </a:rPr>
              <a:t>Insulating oil:</a:t>
            </a:r>
            <a:r>
              <a:rPr lang="en-US" sz="2800" dirty="0">
                <a:solidFill>
                  <a:schemeClr val="accent2"/>
                </a:solidFill>
              </a:rPr>
              <a:t> </a:t>
            </a:r>
            <a:r>
              <a:rPr lang="en-US" sz="2800" dirty="0"/>
              <a:t>The space between the housing and insert is filled with oil, it surrounds the x-ray tube and transformers and provides </a:t>
            </a:r>
            <a:r>
              <a:rPr lang="en-US" sz="2800" dirty="0">
                <a:solidFill>
                  <a:srgbClr val="FF0000"/>
                </a:solidFill>
              </a:rPr>
              <a:t>electrical insulation </a:t>
            </a:r>
            <a:r>
              <a:rPr lang="en-US" sz="2800" dirty="0"/>
              <a:t>and </a:t>
            </a:r>
            <a:r>
              <a:rPr lang="en-US" sz="2800" dirty="0">
                <a:solidFill>
                  <a:srgbClr val="FF0000"/>
                </a:solidFill>
              </a:rPr>
              <a:t>transfers heat </a:t>
            </a:r>
            <a:r>
              <a:rPr lang="en-US" sz="2800" dirty="0"/>
              <a:t>from the insert to the housing surface.</a:t>
            </a:r>
          </a:p>
          <a:p>
            <a:r>
              <a:rPr lang="en-US" sz="2800" b="1" dirty="0"/>
              <a:t>-</a:t>
            </a:r>
            <a:r>
              <a:rPr lang="en-US" sz="2800" b="1" dirty="0" err="1">
                <a:solidFill>
                  <a:schemeClr val="accent2"/>
                </a:solidFill>
              </a:rPr>
              <a:t>Tubehead</a:t>
            </a:r>
            <a:r>
              <a:rPr lang="en-US" sz="2800" b="1" dirty="0">
                <a:solidFill>
                  <a:schemeClr val="accent2"/>
                </a:solidFill>
              </a:rPr>
              <a:t> </a:t>
            </a:r>
            <a:r>
              <a:rPr lang="en-US" sz="2800" b="1" dirty="0" err="1">
                <a:solidFill>
                  <a:schemeClr val="accent2"/>
                </a:solidFill>
              </a:rPr>
              <a:t>seal:</a:t>
            </a:r>
            <a:r>
              <a:rPr lang="en-US" sz="2800" dirty="0" err="1"/>
              <a:t>Or</a:t>
            </a:r>
            <a:r>
              <a:rPr lang="en-US" sz="2800" dirty="0"/>
              <a:t> the aluminum or lead-glass covering of the </a:t>
            </a:r>
            <a:r>
              <a:rPr lang="en-US" sz="2800" dirty="0" err="1"/>
              <a:t>tubehead</a:t>
            </a:r>
            <a:r>
              <a:rPr lang="en-US" sz="2800" dirty="0"/>
              <a:t> that permits the exit of  x-ray from the </a:t>
            </a:r>
            <a:r>
              <a:rPr lang="en-US" sz="2800" dirty="0" err="1"/>
              <a:t>tubehead</a:t>
            </a:r>
            <a:r>
              <a:rPr lang="en-US" sz="2800" dirty="0"/>
              <a:t>; it seals the oil in the </a:t>
            </a:r>
            <a:r>
              <a:rPr lang="en-US" sz="2800" dirty="0" err="1"/>
              <a:t>tubehead</a:t>
            </a:r>
            <a:r>
              <a:rPr lang="en-US" sz="2800" dirty="0"/>
              <a:t> and acts as a filter to the x-ray beam.</a:t>
            </a:r>
            <a:endParaRPr lang="ar-IQ" sz="2800" dirty="0"/>
          </a:p>
        </p:txBody>
      </p:sp>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639</Words>
  <Application>Microsoft Office PowerPoint</Application>
  <PresentationFormat>On-screen Show (4:3)</PresentationFormat>
  <Paragraphs>72</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Protecting Housing</vt:lpstr>
      <vt:lpstr>X-Ray Tube: -</vt:lpstr>
      <vt:lpstr>PowerPoint Presentation</vt:lpstr>
      <vt:lpstr>PowerPoint Presentation</vt:lpstr>
      <vt:lpstr>PowerPoint Presentation</vt:lpstr>
      <vt:lpstr>PowerPoint Presentation</vt:lpstr>
      <vt:lpstr>Wake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Aqeel</dc:creator>
  <cp:lastModifiedBy>lenovo</cp:lastModifiedBy>
  <cp:revision>42</cp:revision>
  <dcterms:created xsi:type="dcterms:W3CDTF">2006-08-16T00:00:00Z</dcterms:created>
  <dcterms:modified xsi:type="dcterms:W3CDTF">2021-07-21T21:58:30Z</dcterms:modified>
</cp:coreProperties>
</file>